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0" r:id="rId3"/>
    <p:sldId id="256" r:id="rId4"/>
    <p:sldId id="257" r:id="rId5"/>
    <p:sldId id="258" r:id="rId6"/>
    <p:sldId id="263" r:id="rId7"/>
    <p:sldId id="259" r:id="rId8"/>
    <p:sldId id="260" r:id="rId9"/>
    <p:sldId id="261" r:id="rId10"/>
    <p:sldId id="262" r:id="rId11"/>
    <p:sldId id="269" r:id="rId12"/>
    <p:sldId id="266" r:id="rId13"/>
    <p:sldId id="267" r:id="rId14"/>
    <p:sldId id="268" r:id="rId15"/>
    <p:sldId id="264" r:id="rId16"/>
    <p:sldId id="265" r:id="rId17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23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23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64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14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03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70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41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496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05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791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6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83B80B-4DE2-4F46-9181-E35C0405DC4F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0FBD67-CF88-4C23-8231-97A8D4E4DA33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0C5B5-3699-4809-BBC4-D4C046182F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377E4-3916-430E-A881-7EE07708C6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4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worldagexpo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://www.lakos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hyperlink" Target="http://calagirrigation.com/" TargetMode="External"/><Relationship Id="rId4" Type="http://schemas.openxmlformats.org/officeDocument/2006/relationships/hyperlink" Target="http://www.icwt.net/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6836" y="1524000"/>
            <a:ext cx="731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The below slides were presented by Randy Delenikos of </a:t>
            </a:r>
            <a:r>
              <a:rPr lang="en-US" sz="2400" dirty="0" smtClean="0">
                <a:solidFill>
                  <a:prstClr val="black"/>
                </a:solidFill>
                <a:hlinkClick r:id="rId2"/>
              </a:rPr>
              <a:t>LAKOS </a:t>
            </a:r>
            <a:r>
              <a:rPr lang="en-US" sz="2400" dirty="0" smtClean="0">
                <a:solidFill>
                  <a:prstClr val="black"/>
                </a:solidFill>
              </a:rPr>
              <a:t>at </a:t>
            </a:r>
            <a:r>
              <a:rPr lang="en-US" sz="2400" dirty="0" smtClean="0">
                <a:solidFill>
                  <a:prstClr val="black"/>
                </a:solidFill>
                <a:hlinkClick r:id="rId3"/>
              </a:rPr>
              <a:t>World Ag Expo </a:t>
            </a:r>
            <a:r>
              <a:rPr lang="en-US" sz="2400" dirty="0" smtClean="0">
                <a:solidFill>
                  <a:prstClr val="black"/>
                </a:solidFill>
                <a:hlinkClick r:id="rId3"/>
              </a:rPr>
              <a:t>2017</a:t>
            </a:r>
            <a:r>
              <a:rPr lang="en-US" sz="2400" dirty="0" smtClean="0">
                <a:solidFill>
                  <a:prstClr val="black"/>
                </a:solidFill>
              </a:rPr>
              <a:t> on Feb 16, 2017</a:t>
            </a:r>
            <a:endParaRPr lang="en-US" sz="2400" dirty="0" smtClean="0">
              <a:solidFill>
                <a:prstClr val="black"/>
              </a:solidFill>
            </a:endParaRPr>
          </a:p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The seminar was hosted by </a:t>
            </a:r>
            <a:r>
              <a:rPr lang="en-US" sz="2400" dirty="0" smtClean="0">
                <a:solidFill>
                  <a:prstClr val="black"/>
                </a:solidFill>
              </a:rPr>
              <a:t>the </a:t>
            </a:r>
            <a:r>
              <a:rPr lang="en-US" sz="2400" dirty="0" smtClean="0">
                <a:solidFill>
                  <a:srgbClr val="5B9BD5"/>
                </a:solidFill>
                <a:hlinkClick r:id="rId4"/>
              </a:rPr>
              <a:t>International Center for Water Technology (ICWT) at Fresno </a:t>
            </a:r>
            <a:r>
              <a:rPr lang="en-US" sz="2400" dirty="0" smtClean="0">
                <a:solidFill>
                  <a:srgbClr val="5B9BD5"/>
                </a:solidFill>
                <a:hlinkClick r:id="rId4"/>
              </a:rPr>
              <a:t>State</a:t>
            </a:r>
            <a:r>
              <a:rPr lang="en-US" sz="2400" dirty="0" smtClean="0">
                <a:solidFill>
                  <a:srgbClr val="5B9BD5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and </a:t>
            </a:r>
            <a:r>
              <a:rPr lang="en-US" sz="2400" dirty="0">
                <a:solidFill>
                  <a:prstClr val="black"/>
                </a:solidFill>
                <a:hlinkClick r:id="rId5"/>
              </a:rPr>
              <a:t>California Agricultural Irrigation Association (CAIA)</a:t>
            </a:r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All slides are property of LAKOS, A Lindsay Company</a:t>
            </a: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5" name="Picture 2" descr="http://www.icwt.net/wp-content/uploads/2016/02/default-icwt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78175"/>
            <a:ext cx="2015204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363" y="6097229"/>
            <a:ext cx="2394527" cy="571491"/>
          </a:xfrm>
          <a:prstGeom prst="rect">
            <a:avLst/>
          </a:prstGeom>
        </p:spPr>
      </p:pic>
      <p:pic>
        <p:nvPicPr>
          <p:cNvPr id="2050" name="Picture 2" descr="https://www.puckenterprises.com/webres/Image/Events/WorldAg_2017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1" t="12000" r="13000" b="13000"/>
          <a:stretch/>
        </p:blipFill>
        <p:spPr bwMode="auto">
          <a:xfrm>
            <a:off x="7676049" y="5561625"/>
            <a:ext cx="1153859" cy="11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alagirrigation.com/images/CAIALog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50102"/>
            <a:ext cx="1282991" cy="72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502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Do’s &amp; Don’ts </a:t>
            </a:r>
            <a:br>
              <a:rPr lang="en-US" dirty="0" smtClean="0"/>
            </a:br>
            <a:r>
              <a:rPr lang="en-US" dirty="0" smtClean="0"/>
              <a:t>of Irrigation Filter Selection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Selection Guidelines</a:t>
            </a:r>
          </a:p>
          <a:p>
            <a:r>
              <a:rPr lang="en-US" dirty="0" smtClean="0"/>
              <a:t>Tips for Best Results</a:t>
            </a:r>
          </a:p>
          <a:p>
            <a:r>
              <a:rPr lang="en-US" dirty="0" smtClean="0"/>
              <a:t>Material Considerations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5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Don’t</a:t>
            </a:r>
            <a:r>
              <a:rPr lang="en-US" sz="3600" dirty="0" smtClean="0"/>
              <a:t> just buy what your neighbor is using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Applications vary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Water sources vary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Water  wells vs. canals &amp; ponds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Fast-moving vs. stagnant water</a:t>
            </a:r>
          </a:p>
          <a:p>
            <a:pPr marL="393192" lvl="1" indent="0">
              <a:buNone/>
            </a:pPr>
            <a:endParaRPr lang="en-US" dirty="0" smtClean="0"/>
          </a:p>
          <a:p>
            <a:r>
              <a:rPr lang="en-US" dirty="0" smtClean="0"/>
              <a:t>Particle contamination varies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11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</a:t>
            </a:r>
            <a:r>
              <a:rPr lang="en-US" dirty="0" smtClean="0"/>
              <a:t> focus on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What’s in the water?</a:t>
            </a:r>
          </a:p>
          <a:p>
            <a:pPr lvl="1"/>
            <a:r>
              <a:rPr lang="en-US" dirty="0" smtClean="0"/>
              <a:t>Organics</a:t>
            </a:r>
          </a:p>
          <a:p>
            <a:pPr lvl="1"/>
            <a:r>
              <a:rPr lang="en-US" dirty="0" smtClean="0"/>
              <a:t>Sand</a:t>
            </a:r>
          </a:p>
          <a:p>
            <a:pPr lvl="1"/>
            <a:r>
              <a:rPr lang="en-US" dirty="0" smtClean="0"/>
              <a:t>Debris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What’s the water source?</a:t>
            </a:r>
          </a:p>
          <a:p>
            <a:pPr lvl="1"/>
            <a:r>
              <a:rPr lang="en-US" dirty="0" smtClean="0"/>
              <a:t>Water  well</a:t>
            </a:r>
          </a:p>
          <a:p>
            <a:pPr lvl="1"/>
            <a:r>
              <a:rPr lang="en-US" dirty="0" smtClean="0"/>
              <a:t>Canal or surface water</a:t>
            </a:r>
          </a:p>
          <a:p>
            <a:pPr lvl="1"/>
            <a:r>
              <a:rPr lang="en-US" dirty="0" smtClean="0"/>
              <a:t>Pond or lagoon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are you trying to protect?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53797" y="2057400"/>
            <a:ext cx="2362200" cy="442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07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</a:t>
            </a:r>
            <a:r>
              <a:rPr lang="en-US" dirty="0" smtClean="0"/>
              <a:t> focus on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 of particle removal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Screens vs. organics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Separation vs. organics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Capacity for load handling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Surface area is key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Screen mesh can be troublesome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Consider two or more filters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6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Don’t</a:t>
            </a:r>
            <a:r>
              <a:rPr lang="en-US" dirty="0" smtClean="0"/>
              <a:t> assume all filters are alike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Screens &amp; Disc Filters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Best for hard particles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Limited loads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Good for variable flows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Can be automated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Separators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Only remove </a:t>
            </a:r>
            <a:r>
              <a:rPr lang="en-US" dirty="0" err="1" smtClean="0">
                <a:solidFill>
                  <a:schemeClr val="tx2"/>
                </a:solidFill>
              </a:rPr>
              <a:t>settleable</a:t>
            </a:r>
            <a:r>
              <a:rPr lang="en-US" dirty="0" smtClean="0">
                <a:solidFill>
                  <a:schemeClr val="tx2"/>
                </a:solidFill>
              </a:rPr>
              <a:t> particles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Limited to specific flow ranges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High load capacity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Can be automated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4" descr="p-filter-rin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057400"/>
            <a:ext cx="169477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rdelenikos.CLC\AppData\Local\Microsoft\Windows\Temporary Internet Files\Content.Outlook\VM1N7KQQ\DSC00875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57800" y="4495800"/>
            <a:ext cx="3514393" cy="191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404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Don’t</a:t>
            </a:r>
            <a:r>
              <a:rPr lang="en-US" dirty="0" smtClean="0"/>
              <a:t> assume all filters are alike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Sand Media Filters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Best for organics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Watch out for sand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Limited loads vs. expand the system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Some flow variability; minimum for backwashing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Underdrains are the key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Flow-through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Backwashing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Pressure requirements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4267200"/>
            <a:ext cx="36576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316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Sand Filter Underdrains</a:t>
            </a:r>
            <a:endParaRPr lang="en-US" dirty="0"/>
          </a:p>
        </p:txBody>
      </p:sp>
      <p:pic>
        <p:nvPicPr>
          <p:cNvPr id="5" name="Picture 6" descr="Underdrain_IMG_221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4419600" cy="34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581400"/>
            <a:ext cx="4019550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51904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Sand Filter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Body Materials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Stainless steel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Fiberglass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Powder-coated steel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Underdrain Materials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Stainless steel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Injection-molded PVC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Backwash Valves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263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</a:t>
            </a:r>
            <a:r>
              <a:rPr lang="en-US" dirty="0" smtClean="0"/>
              <a:t> consider backwash water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 pressures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Longer flow cycles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Less cleaning, more cycles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44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Don’t </a:t>
            </a:r>
            <a:r>
              <a:rPr lang="en-US" dirty="0" smtClean="0"/>
              <a:t>forget to protect the pump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Drought conditions are not over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Pump efficiency can be a major power cost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Pump repairs/replacements are costly</a:t>
            </a:r>
            <a:endParaRPr lang="en-US" dirty="0"/>
          </a:p>
        </p:txBody>
      </p:sp>
      <p:pic>
        <p:nvPicPr>
          <p:cNvPr id="4" name="Picture 3" descr="N:\(6) CORP\Lindsay\Training\Randy(12-13-13)-Training Assets\Impeller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4648201"/>
            <a:ext cx="2975610" cy="19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N:\(6) CORP\Lindsay\Training\Randy(12-13-13)-Training Assets\Impeller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4648200"/>
            <a:ext cx="2466024" cy="197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20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 smtClean="0"/>
              <a:t>Do </a:t>
            </a:r>
            <a:r>
              <a:rPr lang="en-US" sz="4200" dirty="0" smtClean="0"/>
              <a:t>look at the technologies available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 Protection Sand Separators</a:t>
            </a:r>
          </a:p>
          <a:p>
            <a:pPr lvl="1"/>
            <a:r>
              <a:rPr lang="en-US" dirty="0" smtClean="0"/>
              <a:t>Installs on the pump suction</a:t>
            </a:r>
          </a:p>
          <a:p>
            <a:pPr lvl="1"/>
            <a:r>
              <a:rPr lang="en-US" dirty="0" smtClean="0"/>
              <a:t>Extends pump life</a:t>
            </a:r>
          </a:p>
          <a:p>
            <a:pPr lvl="1"/>
            <a:r>
              <a:rPr lang="en-US" dirty="0" smtClean="0"/>
              <a:t>Models for turbine &amp; submersible pumps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981200"/>
            <a:ext cx="979315" cy="41910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859467"/>
              </p:ext>
            </p:extLst>
          </p:nvPr>
        </p:nvGraphicFramePr>
        <p:xfrm>
          <a:off x="7162800" y="2057400"/>
          <a:ext cx="685800" cy="454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orelDRAW 6.0" r:id="rId4" imgW="981075" imgH="5283200" progId="CorelDRAW.Graphic.6">
                  <p:embed/>
                </p:oleObj>
              </mc:Choice>
              <mc:Fallback>
                <p:oleObj name="CorelDRAW 6.0" r:id="rId4" imgW="981075" imgH="5283200" progId="CorelDRAW.Graphic.6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2057400"/>
                        <a:ext cx="685800" cy="454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128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 smtClean="0"/>
              <a:t>Do </a:t>
            </a:r>
            <a:r>
              <a:rPr lang="en-US" sz="4200" dirty="0" smtClean="0"/>
              <a:t>look at the technologies available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Self-Cleaning Intake Screens</a:t>
            </a:r>
          </a:p>
          <a:p>
            <a:pPr lvl="1"/>
            <a:r>
              <a:rPr lang="en-US" dirty="0" smtClean="0"/>
              <a:t>Keeps debris out of pump intakes</a:t>
            </a:r>
          </a:p>
          <a:p>
            <a:pPr lvl="1"/>
            <a:r>
              <a:rPr lang="en-US" dirty="0" smtClean="0"/>
              <a:t>Continuously cleans; no debris accumulation</a:t>
            </a:r>
          </a:p>
          <a:p>
            <a:pPr lvl="1"/>
            <a:r>
              <a:rPr lang="en-US" dirty="0" smtClean="0"/>
              <a:t>Fish-safe applications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" name="Picture 7" descr="PC Screen turning in wate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4038600" cy="264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1009" y="3400649"/>
            <a:ext cx="4284785" cy="320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43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Don’t</a:t>
            </a:r>
            <a:r>
              <a:rPr lang="en-US" dirty="0" smtClean="0"/>
              <a:t> be fooled by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important to you?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works best for your application?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service can you expect?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99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</a:t>
            </a:r>
            <a:r>
              <a:rPr lang="en-US" dirty="0" smtClean="0"/>
              <a:t> use an objective list of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Particle removal efficiency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Flow rate capabilities</a:t>
            </a:r>
          </a:p>
          <a:p>
            <a:endParaRPr lang="en-US" dirty="0"/>
          </a:p>
          <a:p>
            <a:r>
              <a:rPr lang="en-US" dirty="0" smtClean="0"/>
              <a:t>Pressure loss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Maintenance requirements &amp; automation</a:t>
            </a:r>
          </a:p>
          <a:p>
            <a:endParaRPr lang="en-US" dirty="0"/>
          </a:p>
          <a:p>
            <a:r>
              <a:rPr lang="en-US" dirty="0" smtClean="0"/>
              <a:t>Water loss control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49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 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efault Theme" id="{9BD0F3E9-4C2A-418D-AB32-F5BFC6C221A0}" vid="{F8C12CDD-A1BC-4D44-9693-96039A5547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4176</TotalTime>
  <Words>389</Words>
  <Application>Microsoft Office PowerPoint</Application>
  <PresentationFormat>On-screen Show (4:3)</PresentationFormat>
  <Paragraphs>111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Constantia</vt:lpstr>
      <vt:lpstr>Wingdings 2</vt:lpstr>
      <vt:lpstr>Flow</vt:lpstr>
      <vt:lpstr>New Default Theme</vt:lpstr>
      <vt:lpstr>CorelDRAW 6.0</vt:lpstr>
      <vt:lpstr>PowerPoint Presentation</vt:lpstr>
      <vt:lpstr>Do’s &amp; Don’ts  of Irrigation Filter Selection</vt:lpstr>
      <vt:lpstr>Don’t just buy what your neighbor is using</vt:lpstr>
      <vt:lpstr>Do focus on performance</vt:lpstr>
      <vt:lpstr>Do focus on performance</vt:lpstr>
      <vt:lpstr>Don’t assume all filters are alike</vt:lpstr>
      <vt:lpstr>Don’t assume all filters are alike</vt:lpstr>
      <vt:lpstr>Sand Filter Underdrains</vt:lpstr>
      <vt:lpstr>Sand Filter Construction</vt:lpstr>
      <vt:lpstr>Do consider backwash water loss</vt:lpstr>
      <vt:lpstr>Don’t forget to protect the pump</vt:lpstr>
      <vt:lpstr>Do look at the technologies available</vt:lpstr>
      <vt:lpstr>Do look at the technologies available</vt:lpstr>
      <vt:lpstr>Don’t be fooled by features</vt:lpstr>
      <vt:lpstr>Do use an objective list of criteria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Do’s &amp; Don’ts  of Irrigation Filter Selection</dc:title>
  <dc:creator>Randy Delenikos</dc:creator>
  <cp:lastModifiedBy>Prashant Joshi</cp:lastModifiedBy>
  <cp:revision>18</cp:revision>
  <cp:lastPrinted>2017-02-16T15:19:58Z</cp:lastPrinted>
  <dcterms:created xsi:type="dcterms:W3CDTF">2017-02-01T22:20:23Z</dcterms:created>
  <dcterms:modified xsi:type="dcterms:W3CDTF">2017-02-17T19:10:24Z</dcterms:modified>
</cp:coreProperties>
</file>