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5"/>
  </p:sldMasterIdLst>
  <p:sldIdLst>
    <p:sldId id="256" r:id="rId6"/>
    <p:sldId id="265" r:id="rId7"/>
    <p:sldId id="284" r:id="rId8"/>
    <p:sldId id="266" r:id="rId9"/>
    <p:sldId id="267" r:id="rId10"/>
    <p:sldId id="268" r:id="rId11"/>
    <p:sldId id="270" r:id="rId12"/>
    <p:sldId id="271" r:id="rId13"/>
    <p:sldId id="272" r:id="rId14"/>
    <p:sldId id="273" r:id="rId15"/>
    <p:sldId id="278" r:id="rId16"/>
    <p:sldId id="274" r:id="rId17"/>
    <p:sldId id="275" r:id="rId18"/>
    <p:sldId id="276" r:id="rId19"/>
    <p:sldId id="277" r:id="rId20"/>
    <p:sldId id="279" r:id="rId21"/>
    <p:sldId id="280" r:id="rId22"/>
    <p:sldId id="281" r:id="rId23"/>
    <p:sldId id="282" r:id="rId24"/>
    <p:sldId id="269" r:id="rId25"/>
    <p:sldId id="283" r:id="rId26"/>
    <p:sldId id="285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EB8"/>
    <a:srgbClr val="FFFFFF"/>
    <a:srgbClr val="5BC2E7"/>
    <a:srgbClr val="058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72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CD06-23DF-4713-A782-00BC7DD7735F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1DE2C-5DB9-4776-91BB-CACAB85B607B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2631" y="5652011"/>
            <a:ext cx="2968037" cy="704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781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656"/>
            <a:ext cx="6901097" cy="72447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CD06-23DF-4713-A782-00BC7DD7735F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1DE2C-5DB9-4776-91BB-CACAB85B607B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860813"/>
            <a:ext cx="6911438" cy="0"/>
          </a:xfrm>
          <a:prstGeom prst="line">
            <a:avLst/>
          </a:prstGeom>
          <a:ln w="38100">
            <a:solidFill>
              <a:srgbClr val="005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nip and Round Single Corner Rectangle 8"/>
          <p:cNvSpPr/>
          <p:nvPr userDrawn="1"/>
        </p:nvSpPr>
        <p:spPr>
          <a:xfrm rot="10800000">
            <a:off x="0" y="6721433"/>
            <a:ext cx="9144000" cy="148441"/>
          </a:xfrm>
          <a:prstGeom prst="snipRoundRect">
            <a:avLst/>
          </a:prstGeom>
          <a:gradFill flip="none" rotWithShape="1">
            <a:gsLst>
              <a:gs pos="0">
                <a:srgbClr val="5BC2E7"/>
              </a:gs>
              <a:gs pos="24000">
                <a:srgbClr val="5BC2E7"/>
              </a:gs>
              <a:gs pos="67000">
                <a:srgbClr val="005EB8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097" y="230190"/>
            <a:ext cx="2157301" cy="511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93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CD06-23DF-4713-A782-00BC7DD7735F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1DE2C-5DB9-4776-91BB-CACAB85B607B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2631" y="5652011"/>
            <a:ext cx="2968037" cy="704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020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CD06-23DF-4713-A782-00BC7DD7735F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1DE2C-5DB9-4776-91BB-CACAB85B6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699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CD06-23DF-4713-A782-00BC7DD7735F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1DE2C-5DB9-4776-91BB-CACAB85B607B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0" y="860813"/>
            <a:ext cx="6911438" cy="0"/>
          </a:xfrm>
          <a:prstGeom prst="line">
            <a:avLst/>
          </a:prstGeom>
          <a:ln w="38100">
            <a:solidFill>
              <a:srgbClr val="005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nip and Round Single Corner Rectangle 12"/>
          <p:cNvSpPr/>
          <p:nvPr userDrawn="1"/>
        </p:nvSpPr>
        <p:spPr>
          <a:xfrm rot="10800000">
            <a:off x="0" y="6721433"/>
            <a:ext cx="9144000" cy="148441"/>
          </a:xfrm>
          <a:prstGeom prst="snipRoundRect">
            <a:avLst/>
          </a:prstGeom>
          <a:gradFill flip="none" rotWithShape="1">
            <a:gsLst>
              <a:gs pos="0">
                <a:srgbClr val="5BC2E7"/>
              </a:gs>
              <a:gs pos="24000">
                <a:srgbClr val="5BC2E7"/>
              </a:gs>
              <a:gs pos="67000">
                <a:srgbClr val="005EB8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097" y="230190"/>
            <a:ext cx="2157301" cy="51194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2631" y="5652011"/>
            <a:ext cx="2968037" cy="704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559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CD06-23DF-4713-A782-00BC7DD7735F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1DE2C-5DB9-4776-91BB-CACAB85B607B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860813"/>
            <a:ext cx="6911438" cy="0"/>
          </a:xfrm>
          <a:prstGeom prst="line">
            <a:avLst/>
          </a:prstGeom>
          <a:ln w="38100">
            <a:solidFill>
              <a:srgbClr val="005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097" y="230190"/>
            <a:ext cx="2157301" cy="511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799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CD06-23DF-4713-A782-00BC7DD7735F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1DE2C-5DB9-4776-91BB-CACAB85B6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857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CD06-23DF-4713-A782-00BC7DD7735F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1DE2C-5DB9-4776-91BB-CACAB85B6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945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CD06-23DF-4713-A782-00BC7DD7735F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1DE2C-5DB9-4776-91BB-CACAB85B6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987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CD06-23DF-4713-A782-00BC7DD7735F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1DE2C-5DB9-4776-91BB-CACAB85B6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654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CD06-23DF-4713-A782-00BC7DD7735F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1DE2C-5DB9-4776-91BB-CACAB85B6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3315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9614" y="1167765"/>
            <a:ext cx="4218709" cy="47196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80114" y="1167765"/>
            <a:ext cx="4218709" cy="47196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1"/>
          <p:cNvSpPr txBox="1">
            <a:spLocks/>
          </p:cNvSpPr>
          <p:nvPr userDrawn="1"/>
        </p:nvSpPr>
        <p:spPr>
          <a:xfrm>
            <a:off x="0" y="1"/>
            <a:ext cx="6911438" cy="795647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dirty="0"/>
              <a:t>Click to edit Master title style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0" y="860813"/>
            <a:ext cx="6911438" cy="0"/>
          </a:xfrm>
          <a:prstGeom prst="line">
            <a:avLst/>
          </a:prstGeom>
          <a:ln w="38100">
            <a:solidFill>
              <a:srgbClr val="005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nip and Round Single Corner Rectangle 11"/>
          <p:cNvSpPr/>
          <p:nvPr userDrawn="1"/>
        </p:nvSpPr>
        <p:spPr>
          <a:xfrm rot="10800000">
            <a:off x="0" y="6721433"/>
            <a:ext cx="9144000" cy="148441"/>
          </a:xfrm>
          <a:prstGeom prst="snipRoundRect">
            <a:avLst/>
          </a:prstGeom>
          <a:gradFill flip="none" rotWithShape="1">
            <a:gsLst>
              <a:gs pos="0">
                <a:srgbClr val="5BC2E7"/>
              </a:gs>
              <a:gs pos="24000">
                <a:srgbClr val="5BC2E7"/>
              </a:gs>
              <a:gs pos="67000">
                <a:srgbClr val="005EB8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147700" y="6291141"/>
            <a:ext cx="679968" cy="365125"/>
          </a:xfrm>
        </p:spPr>
        <p:txBody>
          <a:bodyPr/>
          <a:lstStyle/>
          <a:p>
            <a:fld id="{3A2ECD06-23DF-4713-A782-00BC7DD7735F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1644" y="6291140"/>
            <a:ext cx="51435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151949" y="6291140"/>
            <a:ext cx="463032" cy="365125"/>
          </a:xfrm>
        </p:spPr>
        <p:txBody>
          <a:bodyPr/>
          <a:lstStyle/>
          <a:p>
            <a:fld id="{4F91DE2C-5DB9-4776-91BB-CACAB85B607B}" type="slidenum">
              <a:rPr lang="en-US" smtClean="0"/>
              <a:t>‹#›</a:t>
            </a:fld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097" y="230190"/>
            <a:ext cx="2157301" cy="511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7276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CD06-23DF-4713-A782-00BC7DD7735F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1DE2C-5DB9-4776-91BB-CACAB85B6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5829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CD06-23DF-4713-A782-00BC7DD7735F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1DE2C-5DB9-4776-91BB-CACAB85B6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1621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CD06-23DF-4713-A782-00BC7DD7735F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1DE2C-5DB9-4776-91BB-CACAB85B607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6911438" cy="79564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860813"/>
            <a:ext cx="6911438" cy="0"/>
          </a:xfrm>
          <a:prstGeom prst="line">
            <a:avLst/>
          </a:prstGeom>
          <a:ln w="38100">
            <a:solidFill>
              <a:srgbClr val="005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097" y="230190"/>
            <a:ext cx="2157301" cy="511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617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ECD06-23DF-4713-A782-00BC7DD7735F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91DE2C-5DB9-4776-91BB-CACAB85B6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702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52" r:id="rId12"/>
    <p:sldLayoutId id="2147483656" r:id="rId13"/>
    <p:sldLayoutId id="2147483657" r:id="rId14"/>
    <p:sldLayoutId id="2147483654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Eric.Swanson@lakos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98" y="5011389"/>
            <a:ext cx="6858000" cy="659569"/>
          </a:xfrm>
        </p:spPr>
        <p:txBody>
          <a:bodyPr/>
          <a:lstStyle/>
          <a:p>
            <a:r>
              <a:rPr lang="en-US" dirty="0">
                <a:hlinkClick r:id="rId2"/>
              </a:rPr>
              <a:t>Eric.Swanson@lakos.com</a:t>
            </a:r>
            <a:r>
              <a:rPr lang="en-US" dirty="0"/>
              <a:t> </a:t>
            </a:r>
          </a:p>
        </p:txBody>
      </p:sp>
      <p:pic>
        <p:nvPicPr>
          <p:cNvPr id="5" name="Picture 4" descr="A picture containing device&#10;&#10;Description automatically generated">
            <a:extLst>
              <a:ext uri="{FF2B5EF4-FFF2-40B4-BE49-F238E27FC236}">
                <a16:creationId xmlns:a16="http://schemas.microsoft.com/office/drawing/2014/main" id="{7DC4B1AA-240D-4D60-BB98-69487B03F8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870" y="683048"/>
            <a:ext cx="6744255" cy="4031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250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59865"/>
            <a:ext cx="7886700" cy="4351338"/>
          </a:xfrm>
        </p:spPr>
        <p:txBody>
          <a:bodyPr/>
          <a:lstStyle/>
          <a:p>
            <a:r>
              <a:rPr lang="en-US" dirty="0"/>
              <a:t>Product Overview/Description</a:t>
            </a:r>
          </a:p>
          <a:p>
            <a:r>
              <a:rPr lang="en-US" dirty="0"/>
              <a:t>Key Advantages</a:t>
            </a:r>
          </a:p>
          <a:p>
            <a:r>
              <a:rPr lang="en-US" dirty="0"/>
              <a:t>How it Works</a:t>
            </a:r>
          </a:p>
          <a:p>
            <a:r>
              <a:rPr lang="en-US" dirty="0"/>
              <a:t>Internal Fine Screen</a:t>
            </a:r>
          </a:p>
          <a:p>
            <a:r>
              <a:rPr lang="en-US" dirty="0"/>
              <a:t>Screen Filter Models</a:t>
            </a:r>
          </a:p>
          <a:p>
            <a:r>
              <a:rPr lang="en-US" dirty="0"/>
              <a:t>Screen Filter Model Selection</a:t>
            </a:r>
          </a:p>
          <a:p>
            <a:r>
              <a:rPr lang="en-US" dirty="0"/>
              <a:t>Best Practice Installation</a:t>
            </a:r>
          </a:p>
          <a:p>
            <a:r>
              <a:rPr lang="en-US" dirty="0"/>
              <a:t>Staged Filtration</a:t>
            </a:r>
          </a:p>
        </p:txBody>
      </p:sp>
    </p:spTree>
    <p:extLst>
      <p:ext uri="{BB962C8B-B14F-4D97-AF65-F5344CB8AC3E}">
        <p14:creationId xmlns:p14="http://schemas.microsoft.com/office/powerpoint/2010/main" val="116420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Screens: Why 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156" y="1533266"/>
            <a:ext cx="78867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Need content on why would someone buy a screen as in … under what circumstance does a screen work?</a:t>
            </a:r>
          </a:p>
          <a:p>
            <a:r>
              <a:rPr lang="en-US" dirty="0"/>
              <a:t>This slide, in my opinion, addresses the question as to why do I care or why is a separator company selling screens?</a:t>
            </a:r>
          </a:p>
          <a:p>
            <a:r>
              <a:rPr lang="en-US" dirty="0"/>
              <a:t>Most of the attendees are our distributors who for years have been trained on separators… and so we have to create delineation as to why and where screens work great. </a:t>
            </a:r>
          </a:p>
          <a:p>
            <a:r>
              <a:rPr lang="en-US" dirty="0"/>
              <a:t>Let me know if you are tight on time and need me to create this. </a:t>
            </a:r>
          </a:p>
        </p:txBody>
      </p:sp>
    </p:spTree>
    <p:extLst>
      <p:ext uri="{BB962C8B-B14F-4D97-AF65-F5344CB8AC3E}">
        <p14:creationId xmlns:p14="http://schemas.microsoft.com/office/powerpoint/2010/main" val="876808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2633" y="3810000"/>
            <a:ext cx="4582213" cy="2819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Product Overview/Description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1421765"/>
            <a:ext cx="7886700" cy="4351338"/>
          </a:xfrm>
        </p:spPr>
        <p:txBody>
          <a:bodyPr>
            <a:normAutofit/>
          </a:bodyPr>
          <a:lstStyle/>
          <a:p>
            <a:r>
              <a:rPr lang="en-US" sz="2400" dirty="0"/>
              <a:t>High-efficiency, high-flow screen filtration in a compact footprint</a:t>
            </a:r>
          </a:p>
          <a:p>
            <a:r>
              <a:rPr lang="en-US" sz="2400" dirty="0"/>
              <a:t>Flow rates from 50 - 7350 GPM</a:t>
            </a:r>
          </a:p>
          <a:p>
            <a:r>
              <a:rPr lang="en-US" sz="2400" dirty="0"/>
              <a:t>Micron ratings from 5 – 500</a:t>
            </a:r>
          </a:p>
          <a:p>
            <a:r>
              <a:rPr lang="en-US" sz="2400" dirty="0"/>
              <a:t>Suitable for light solids loading less than 100ppm</a:t>
            </a:r>
          </a:p>
          <a:p>
            <a:r>
              <a:rPr lang="en-US" sz="2400" dirty="0"/>
              <a:t>Continuous automatic operation, requires no operator intervention</a:t>
            </a:r>
          </a:p>
          <a:p>
            <a:r>
              <a:rPr lang="en-US" sz="2400" dirty="0"/>
              <a:t>All stainless steel construction</a:t>
            </a:r>
          </a:p>
          <a:p>
            <a:r>
              <a:rPr lang="en-US" sz="2400" dirty="0"/>
              <a:t>NSF-61 certified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6124" y="4802683"/>
            <a:ext cx="1549402" cy="366478"/>
          </a:xfrm>
          <a:prstGeom prst="rect">
            <a:avLst/>
          </a:prstGeom>
          <a:scene3d>
            <a:camera prst="perspectiveHeroicExtremeRightFacing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017717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Key Advantages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990600"/>
            <a:ext cx="6345712" cy="2362200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28600" y="2895600"/>
            <a:ext cx="5491105" cy="3581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b="1" dirty="0"/>
              <a:t>Heavy Duty Screen Material</a:t>
            </a:r>
            <a:endParaRPr lang="en-US" sz="2400" dirty="0"/>
          </a:p>
          <a:p>
            <a:pPr lvl="1"/>
            <a:r>
              <a:rPr lang="en-US" sz="1800" dirty="0"/>
              <a:t>Unlike competitive PVC-backed screens, LAKOS screen is fused to stainless steel plate for maximum durability</a:t>
            </a:r>
          </a:p>
          <a:p>
            <a:pPr marL="0" indent="0">
              <a:buNone/>
            </a:pPr>
            <a:r>
              <a:rPr lang="en-US" sz="2400" b="1" dirty="0"/>
              <a:t>Compact Design</a:t>
            </a:r>
          </a:p>
          <a:p>
            <a:pPr lvl="1"/>
            <a:r>
              <a:rPr lang="en-US" sz="1800" dirty="0"/>
              <a:t>Reduced footprint compared to other types of barrier filtration</a:t>
            </a:r>
            <a:endParaRPr lang="en-US" sz="2400" b="1" dirty="0"/>
          </a:p>
          <a:p>
            <a:pPr marL="0" indent="0">
              <a:buNone/>
            </a:pPr>
            <a:r>
              <a:rPr lang="en-US" sz="2400" b="1" dirty="0"/>
              <a:t>Low Water Consumption for Cleaning</a:t>
            </a:r>
            <a:endParaRPr lang="en-US" sz="2400" dirty="0"/>
          </a:p>
          <a:p>
            <a:pPr lvl="1"/>
            <a:r>
              <a:rPr lang="en-US" sz="1800" dirty="0"/>
              <a:t>Typically less than 1% of total flow</a:t>
            </a:r>
          </a:p>
          <a:p>
            <a:pPr marL="0" indent="0">
              <a:buNone/>
            </a:pPr>
            <a:r>
              <a:rPr lang="en-US" sz="2400" b="1" dirty="0"/>
              <a:t>Continuous Operation</a:t>
            </a:r>
          </a:p>
          <a:p>
            <a:pPr lvl="1"/>
            <a:r>
              <a:rPr lang="en-US" sz="1800" dirty="0"/>
              <a:t>Backflush does not stop filtration process</a:t>
            </a:r>
          </a:p>
          <a:p>
            <a:pPr lvl="1"/>
            <a:r>
              <a:rPr lang="en-US" sz="1800" dirty="0"/>
              <a:t>Automatic self-cleaning</a:t>
            </a:r>
          </a:p>
          <a:p>
            <a:pPr lvl="1"/>
            <a:endParaRPr lang="en-US" sz="1800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4267200"/>
            <a:ext cx="3050913" cy="2139728"/>
          </a:xfrm>
          <a:prstGeom prst="rect">
            <a:avLst/>
          </a:prstGeom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6255500" y="3962400"/>
            <a:ext cx="26670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/>
              <a:t>Sintered Stainless Screen</a:t>
            </a:r>
          </a:p>
        </p:txBody>
      </p:sp>
      <p:sp>
        <p:nvSpPr>
          <p:cNvPr id="9" name="Rectangle 8"/>
          <p:cNvSpPr/>
          <p:nvPr/>
        </p:nvSpPr>
        <p:spPr>
          <a:xfrm>
            <a:off x="5753100" y="3962400"/>
            <a:ext cx="3274808" cy="24445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820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it Works</a:t>
            </a: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8592" y="2230193"/>
            <a:ext cx="7970838" cy="3074988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84284" y="1968583"/>
            <a:ext cx="3226664" cy="52322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¼” Perforated coarse screen</a:t>
            </a:r>
          </a:p>
          <a:p>
            <a:pPr algn="ctr"/>
            <a:r>
              <a:rPr lang="en-US" sz="1400" dirty="0"/>
              <a:t>(standard on all dual-screen filter models)</a:t>
            </a:r>
          </a:p>
        </p:txBody>
      </p:sp>
      <p:cxnSp>
        <p:nvCxnSpPr>
          <p:cNvPr id="15" name="Straight Arrow Connector 14"/>
          <p:cNvCxnSpPr>
            <a:stCxn id="11" idx="2"/>
          </p:cNvCxnSpPr>
          <p:nvPr/>
        </p:nvCxnSpPr>
        <p:spPr>
          <a:xfrm flipH="1">
            <a:off x="1785666" y="2491803"/>
            <a:ext cx="111950" cy="909884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219130" y="2157958"/>
            <a:ext cx="110827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Fine Screen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4753153" y="2460177"/>
            <a:ext cx="11421" cy="941510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558772" y="4708501"/>
            <a:ext cx="891791" cy="738664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Particle Remover Rod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61186" y="5305181"/>
            <a:ext cx="689462" cy="738664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Dirty Water Inlet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43382" y="5305181"/>
            <a:ext cx="689462" cy="738664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Clean Water Outlet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2993363" y="3726611"/>
            <a:ext cx="603849" cy="981890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999325" y="3902489"/>
            <a:ext cx="631785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Piston</a:t>
            </a:r>
          </a:p>
        </p:txBody>
      </p:sp>
      <p:cxnSp>
        <p:nvCxnSpPr>
          <p:cNvPr id="28" name="Straight Arrow Connector 27"/>
          <p:cNvCxnSpPr>
            <a:stCxn id="27" idx="0"/>
          </p:cNvCxnSpPr>
          <p:nvPr/>
        </p:nvCxnSpPr>
        <p:spPr>
          <a:xfrm flipH="1" flipV="1">
            <a:off x="8115300" y="3718299"/>
            <a:ext cx="199918" cy="184190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7094355" y="5546303"/>
            <a:ext cx="1127682" cy="52322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Controller Not Shown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869628" y="1636549"/>
            <a:ext cx="1031055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Flush Valve</a:t>
            </a:r>
          </a:p>
        </p:txBody>
      </p:sp>
      <p:cxnSp>
        <p:nvCxnSpPr>
          <p:cNvPr id="33" name="Straight Arrow Connector 32"/>
          <p:cNvCxnSpPr>
            <a:stCxn id="32" idx="2"/>
          </p:cNvCxnSpPr>
          <p:nvPr/>
        </p:nvCxnSpPr>
        <p:spPr>
          <a:xfrm>
            <a:off x="6385156" y="1944326"/>
            <a:ext cx="72794" cy="285867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itle 1"/>
          <p:cNvSpPr txBox="1">
            <a:spLocks/>
          </p:cNvSpPr>
          <p:nvPr/>
        </p:nvSpPr>
        <p:spPr>
          <a:xfrm>
            <a:off x="2992647" y="930482"/>
            <a:ext cx="3204713" cy="757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100" u="sng" dirty="0"/>
              <a:t>Main Components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847384" y="4708501"/>
            <a:ext cx="891791" cy="52322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Suction Nozzle</a:t>
            </a:r>
          </a:p>
        </p:txBody>
      </p:sp>
      <p:cxnSp>
        <p:nvCxnSpPr>
          <p:cNvPr id="41" name="Straight Arrow Connector 40"/>
          <p:cNvCxnSpPr/>
          <p:nvPr/>
        </p:nvCxnSpPr>
        <p:spPr>
          <a:xfrm flipV="1">
            <a:off x="4281975" y="3953793"/>
            <a:ext cx="270975" cy="754708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5903006" y="4854196"/>
            <a:ext cx="1865839" cy="52322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Rotating Sprinkler</a:t>
            </a:r>
          </a:p>
          <a:p>
            <a:pPr algn="ctr"/>
            <a:r>
              <a:rPr lang="en-US" sz="1400" dirty="0"/>
              <a:t>(Hydraulic model only)</a:t>
            </a:r>
          </a:p>
        </p:txBody>
      </p:sp>
      <p:cxnSp>
        <p:nvCxnSpPr>
          <p:cNvPr id="44" name="Straight Arrow Connector 43"/>
          <p:cNvCxnSpPr>
            <a:stCxn id="43" idx="0"/>
          </p:cNvCxnSpPr>
          <p:nvPr/>
        </p:nvCxnSpPr>
        <p:spPr>
          <a:xfrm flipH="1" flipV="1">
            <a:off x="6220380" y="4285181"/>
            <a:ext cx="615546" cy="569015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8610600" y="3562350"/>
            <a:ext cx="80963" cy="295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 55"/>
          <p:cNvSpPr/>
          <p:nvPr/>
        </p:nvSpPr>
        <p:spPr>
          <a:xfrm>
            <a:off x="6457950" y="2493470"/>
            <a:ext cx="2434068" cy="1216518"/>
          </a:xfrm>
          <a:custGeom>
            <a:avLst/>
            <a:gdLst>
              <a:gd name="connsiteX0" fmla="*/ 0 w 2434068"/>
              <a:gd name="connsiteY0" fmla="*/ 387843 h 1216518"/>
              <a:gd name="connsiteX1" fmla="*/ 2085975 w 2434068"/>
              <a:gd name="connsiteY1" fmla="*/ 21130 h 1216518"/>
              <a:gd name="connsiteX2" fmla="*/ 2433638 w 2434068"/>
              <a:gd name="connsiteY2" fmla="*/ 945055 h 1216518"/>
              <a:gd name="connsiteX3" fmla="*/ 2143125 w 2434068"/>
              <a:gd name="connsiteY3" fmla="*/ 1216518 h 1216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4068" h="1216518">
                <a:moveTo>
                  <a:pt x="0" y="387843"/>
                </a:moveTo>
                <a:cubicBezTo>
                  <a:pt x="840184" y="158052"/>
                  <a:pt x="1680369" y="-71739"/>
                  <a:pt x="2085975" y="21130"/>
                </a:cubicBezTo>
                <a:cubicBezTo>
                  <a:pt x="2491581" y="113999"/>
                  <a:pt x="2424113" y="745824"/>
                  <a:pt x="2433638" y="945055"/>
                </a:cubicBezTo>
                <a:cubicBezTo>
                  <a:pt x="2443163" y="1144286"/>
                  <a:pt x="2293144" y="1180402"/>
                  <a:pt x="2143125" y="1216518"/>
                </a:cubicBezTo>
              </a:path>
            </a:pathLst>
          </a:cu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/>
          <p:cNvSpPr txBox="1"/>
          <p:nvPr/>
        </p:nvSpPr>
        <p:spPr>
          <a:xfrm>
            <a:off x="7515706" y="1843443"/>
            <a:ext cx="1094894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Piston Filter</a:t>
            </a:r>
          </a:p>
        </p:txBody>
      </p:sp>
      <p:cxnSp>
        <p:nvCxnSpPr>
          <p:cNvPr id="62" name="Straight Arrow Connector 61"/>
          <p:cNvCxnSpPr>
            <a:stCxn id="61" idx="2"/>
          </p:cNvCxnSpPr>
          <p:nvPr/>
        </p:nvCxnSpPr>
        <p:spPr>
          <a:xfrm>
            <a:off x="8063153" y="2151220"/>
            <a:ext cx="387707" cy="292882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Diamond 65"/>
          <p:cNvSpPr/>
          <p:nvPr/>
        </p:nvSpPr>
        <p:spPr>
          <a:xfrm>
            <a:off x="8417250" y="2397823"/>
            <a:ext cx="128810" cy="21336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7216775" y="3822700"/>
            <a:ext cx="45719" cy="6032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/>
          <p:cNvSpPr txBox="1"/>
          <p:nvPr/>
        </p:nvSpPr>
        <p:spPr>
          <a:xfrm>
            <a:off x="7001348" y="4279003"/>
            <a:ext cx="1176660" cy="52322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Rod Position Indicator</a:t>
            </a:r>
          </a:p>
        </p:txBody>
      </p:sp>
      <p:cxnSp>
        <p:nvCxnSpPr>
          <p:cNvPr id="73" name="Straight Arrow Connector 72"/>
          <p:cNvCxnSpPr>
            <a:stCxn id="69" idx="0"/>
          </p:cNvCxnSpPr>
          <p:nvPr/>
        </p:nvCxnSpPr>
        <p:spPr>
          <a:xfrm flipH="1" flipV="1">
            <a:off x="7265698" y="3895130"/>
            <a:ext cx="323980" cy="383873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8815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7586" y="1604602"/>
            <a:ext cx="7970838" cy="307498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it Works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010176" y="5202416"/>
            <a:ext cx="697877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 eaLnBrk="1" hangingPunct="1">
              <a:buAutoNum type="arabicPeriod"/>
            </a:pPr>
            <a:r>
              <a:rPr lang="en-US" altLang="en-US" sz="1600" dirty="0">
                <a:latin typeface="+mn-lt"/>
              </a:rPr>
              <a:t>Dirty water flows inward through the coarse screen (dual-screen models only)</a:t>
            </a:r>
          </a:p>
          <a:p>
            <a:pPr marL="1085850" lvl="1" indent="-342900" eaLnBrk="1" hangingPunct="1">
              <a:buFont typeface="Wingdings" panose="05000000000000000000" pitchFamily="2" charset="2"/>
              <a:buChar char="Ø"/>
            </a:pPr>
            <a:r>
              <a:rPr lang="en-US" altLang="en-US" sz="1600" dirty="0">
                <a:latin typeface="+mn-lt"/>
              </a:rPr>
              <a:t>Large particles trapped on the outside of the coarse screen</a:t>
            </a:r>
          </a:p>
          <a:p>
            <a:pPr marL="1085850" lvl="1" indent="-342900" eaLnBrk="1" hangingPunct="1">
              <a:buFont typeface="Wingdings" panose="05000000000000000000" pitchFamily="2" charset="2"/>
              <a:buChar char="Ø"/>
            </a:pPr>
            <a:endParaRPr lang="en-US" altLang="en-US" sz="1600" dirty="0">
              <a:latin typeface="+mn-lt"/>
            </a:endParaRPr>
          </a:p>
          <a:p>
            <a:pPr marL="342900" indent="-342900" eaLnBrk="1" hangingPunct="1">
              <a:buAutoNum type="arabicPeriod"/>
            </a:pPr>
            <a:r>
              <a:rPr lang="en-US" altLang="en-US" sz="1600" dirty="0">
                <a:latin typeface="+mn-lt"/>
              </a:rPr>
              <a:t>Water flows outward through the fine screen</a:t>
            </a:r>
          </a:p>
          <a:p>
            <a:pPr marL="1085850" lvl="1" indent="-342900" eaLnBrk="1" hangingPunct="1">
              <a:buFont typeface="Wingdings" panose="05000000000000000000" pitchFamily="2" charset="2"/>
              <a:buChar char="Ø"/>
            </a:pPr>
            <a:r>
              <a:rPr lang="en-US" altLang="en-US" sz="1600" dirty="0">
                <a:latin typeface="+mn-lt"/>
              </a:rPr>
              <a:t>Small particles trapped on the inside of the fine screen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10176" y="4646752"/>
            <a:ext cx="1818753" cy="369332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Dirty Water Inlet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2992647" y="930482"/>
            <a:ext cx="3204713" cy="757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100" u="sng" dirty="0"/>
              <a:t>Filtration Mode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5638801" y="3296328"/>
            <a:ext cx="180" cy="228823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4938714" y="3294170"/>
            <a:ext cx="180" cy="228823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4238627" y="3292012"/>
            <a:ext cx="180" cy="228823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3538540" y="3289854"/>
            <a:ext cx="180" cy="228823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2838453" y="3287696"/>
            <a:ext cx="180" cy="228823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2828929" y="3687731"/>
            <a:ext cx="266880" cy="669"/>
          </a:xfrm>
          <a:prstGeom prst="straightConnector1">
            <a:avLst/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2838453" y="3551122"/>
            <a:ext cx="0" cy="142875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3529015" y="3687062"/>
            <a:ext cx="266880" cy="669"/>
          </a:xfrm>
          <a:prstGeom prst="straightConnector1">
            <a:avLst/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3538539" y="3550453"/>
            <a:ext cx="0" cy="142875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4229101" y="3686393"/>
            <a:ext cx="266880" cy="669"/>
          </a:xfrm>
          <a:prstGeom prst="straightConnector1">
            <a:avLst/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238625" y="3549784"/>
            <a:ext cx="0" cy="142875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4929187" y="3679374"/>
            <a:ext cx="266880" cy="669"/>
          </a:xfrm>
          <a:prstGeom prst="straightConnector1">
            <a:avLst/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4938711" y="3549115"/>
            <a:ext cx="0" cy="142875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H="1">
            <a:off x="5522576" y="3549115"/>
            <a:ext cx="116221" cy="178219"/>
          </a:xfrm>
          <a:prstGeom prst="straightConnector1">
            <a:avLst/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rot="10800000" flipH="1">
            <a:off x="5679891" y="2647893"/>
            <a:ext cx="180" cy="228823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rot="10800000" flipH="1">
            <a:off x="4279808" y="2652209"/>
            <a:ext cx="180" cy="228823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rot="10800000" flipH="1">
            <a:off x="3579767" y="2654367"/>
            <a:ext cx="180" cy="228823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rot="10800000" flipH="1">
            <a:off x="2879725" y="2656525"/>
            <a:ext cx="180" cy="228823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rot="10800000" flipH="1">
            <a:off x="2870202" y="2484644"/>
            <a:ext cx="266863" cy="669"/>
          </a:xfrm>
          <a:prstGeom prst="straightConnector1">
            <a:avLst/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rot="10800000" flipH="1">
            <a:off x="2879725" y="2479047"/>
            <a:ext cx="0" cy="142875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rot="10800000" flipH="1">
            <a:off x="3570242" y="2485313"/>
            <a:ext cx="266863" cy="669"/>
          </a:xfrm>
          <a:prstGeom prst="straightConnector1">
            <a:avLst/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rot="10800000" flipH="1">
            <a:off x="3579766" y="2479716"/>
            <a:ext cx="0" cy="142875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rot="10800000" flipH="1">
            <a:off x="4270283" y="2485982"/>
            <a:ext cx="266863" cy="669"/>
          </a:xfrm>
          <a:prstGeom prst="straightConnector1">
            <a:avLst/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rot="10800000" flipH="1">
            <a:off x="4279806" y="2480385"/>
            <a:ext cx="0" cy="142875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10800000" flipH="1">
            <a:off x="4970323" y="2493001"/>
            <a:ext cx="266863" cy="669"/>
          </a:xfrm>
          <a:prstGeom prst="straightConnector1">
            <a:avLst/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rot="10800000" flipH="1">
            <a:off x="4979847" y="2481054"/>
            <a:ext cx="0" cy="142875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H="1" flipV="1">
            <a:off x="5522576" y="2479047"/>
            <a:ext cx="157312" cy="144883"/>
          </a:xfrm>
          <a:prstGeom prst="straightConnector1">
            <a:avLst/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rot="10800000" flipH="1">
            <a:off x="4979847" y="2647893"/>
            <a:ext cx="180" cy="228823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1214438" y="2447139"/>
            <a:ext cx="182" cy="186912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1609726" y="2447139"/>
            <a:ext cx="182" cy="186912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>
            <a:off x="2005014" y="2447139"/>
            <a:ext cx="182" cy="186912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2400302" y="2447139"/>
            <a:ext cx="182" cy="186912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flipV="1">
            <a:off x="1171575" y="3568970"/>
            <a:ext cx="1" cy="158364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 flipV="1">
            <a:off x="1610963" y="3568970"/>
            <a:ext cx="1" cy="158364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 flipV="1">
            <a:off x="2004397" y="3568970"/>
            <a:ext cx="1" cy="158364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flipV="1">
            <a:off x="2397831" y="3568970"/>
            <a:ext cx="1" cy="158364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>
            <a:off x="2198910" y="2872028"/>
            <a:ext cx="467394" cy="687"/>
          </a:xfrm>
          <a:prstGeom prst="straightConnector1">
            <a:avLst/>
          </a:prstGeom>
          <a:ln w="317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>
            <a:off x="2198910" y="3346570"/>
            <a:ext cx="467394" cy="687"/>
          </a:xfrm>
          <a:prstGeom prst="straightConnector1">
            <a:avLst/>
          </a:prstGeom>
          <a:ln w="317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4438643" y="4679590"/>
            <a:ext cx="1974857" cy="369332"/>
          </a:xfrm>
          <a:prstGeom prst="rect">
            <a:avLst/>
          </a:prstGeom>
          <a:solidFill>
            <a:schemeClr val="bg1"/>
          </a:solidFill>
          <a:ln w="127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Clean Water Outlet</a:t>
            </a:r>
          </a:p>
        </p:txBody>
      </p:sp>
      <p:grpSp>
        <p:nvGrpSpPr>
          <p:cNvPr id="81" name="Group 80"/>
          <p:cNvGrpSpPr/>
          <p:nvPr/>
        </p:nvGrpSpPr>
        <p:grpSpPr>
          <a:xfrm>
            <a:off x="1674084" y="3749282"/>
            <a:ext cx="414068" cy="392416"/>
            <a:chOff x="7388523" y="3974662"/>
            <a:chExt cx="414068" cy="392416"/>
          </a:xfrm>
        </p:grpSpPr>
        <p:sp>
          <p:nvSpPr>
            <p:cNvPr id="79" name="Oval 78"/>
            <p:cNvSpPr/>
            <p:nvPr/>
          </p:nvSpPr>
          <p:spPr>
            <a:xfrm>
              <a:off x="7388523" y="3974662"/>
              <a:ext cx="414068" cy="39241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7418716" y="4084693"/>
              <a:ext cx="353683" cy="172355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pPr algn="ctr"/>
              <a:r>
                <a:rPr lang="en-US" sz="1000" b="1" dirty="0"/>
                <a:t>50psi</a:t>
              </a: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5178184" y="3744555"/>
            <a:ext cx="414068" cy="392416"/>
            <a:chOff x="7388523" y="3974662"/>
            <a:chExt cx="414068" cy="392416"/>
          </a:xfrm>
        </p:grpSpPr>
        <p:sp>
          <p:nvSpPr>
            <p:cNvPr id="83" name="Oval 82"/>
            <p:cNvSpPr/>
            <p:nvPr/>
          </p:nvSpPr>
          <p:spPr>
            <a:xfrm>
              <a:off x="7388523" y="3974662"/>
              <a:ext cx="414068" cy="39241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7418716" y="4084693"/>
              <a:ext cx="353683" cy="172355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pPr algn="ctr"/>
              <a:r>
                <a:rPr lang="en-US" sz="1000" b="1" dirty="0"/>
                <a:t>49psi</a:t>
              </a:r>
            </a:p>
          </p:txBody>
        </p:sp>
      </p:grpSp>
      <p:sp>
        <p:nvSpPr>
          <p:cNvPr id="88" name="Rectangle 87"/>
          <p:cNvSpPr/>
          <p:nvPr/>
        </p:nvSpPr>
        <p:spPr>
          <a:xfrm>
            <a:off x="8610600" y="2943225"/>
            <a:ext cx="80963" cy="295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Freeform 88"/>
          <p:cNvSpPr/>
          <p:nvPr/>
        </p:nvSpPr>
        <p:spPr>
          <a:xfrm>
            <a:off x="6454775" y="1874345"/>
            <a:ext cx="2434068" cy="1216518"/>
          </a:xfrm>
          <a:custGeom>
            <a:avLst/>
            <a:gdLst>
              <a:gd name="connsiteX0" fmla="*/ 0 w 2434068"/>
              <a:gd name="connsiteY0" fmla="*/ 387843 h 1216518"/>
              <a:gd name="connsiteX1" fmla="*/ 2085975 w 2434068"/>
              <a:gd name="connsiteY1" fmla="*/ 21130 h 1216518"/>
              <a:gd name="connsiteX2" fmla="*/ 2433638 w 2434068"/>
              <a:gd name="connsiteY2" fmla="*/ 945055 h 1216518"/>
              <a:gd name="connsiteX3" fmla="*/ 2143125 w 2434068"/>
              <a:gd name="connsiteY3" fmla="*/ 1216518 h 1216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4068" h="1216518">
                <a:moveTo>
                  <a:pt x="0" y="387843"/>
                </a:moveTo>
                <a:cubicBezTo>
                  <a:pt x="840184" y="158052"/>
                  <a:pt x="1680369" y="-71739"/>
                  <a:pt x="2085975" y="21130"/>
                </a:cubicBezTo>
                <a:cubicBezTo>
                  <a:pt x="2491581" y="113999"/>
                  <a:pt x="2424113" y="745824"/>
                  <a:pt x="2433638" y="945055"/>
                </a:cubicBezTo>
                <a:cubicBezTo>
                  <a:pt x="2443163" y="1144286"/>
                  <a:pt x="2293144" y="1180402"/>
                  <a:pt x="2143125" y="1216518"/>
                </a:cubicBezTo>
              </a:path>
            </a:pathLst>
          </a:cu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5" name="Group 84"/>
          <p:cNvGrpSpPr/>
          <p:nvPr/>
        </p:nvGrpSpPr>
        <p:grpSpPr>
          <a:xfrm>
            <a:off x="6244570" y="2026145"/>
            <a:ext cx="414068" cy="392416"/>
            <a:chOff x="7388523" y="3974662"/>
            <a:chExt cx="414068" cy="392416"/>
          </a:xfrm>
        </p:grpSpPr>
        <p:sp>
          <p:nvSpPr>
            <p:cNvPr id="86" name="Oval 85"/>
            <p:cNvSpPr/>
            <p:nvPr/>
          </p:nvSpPr>
          <p:spPr>
            <a:xfrm>
              <a:off x="7388523" y="3974662"/>
              <a:ext cx="414068" cy="39241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7398050" y="4086883"/>
              <a:ext cx="383876" cy="172355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pPr algn="ctr"/>
              <a:r>
                <a:rPr lang="en-US" sz="1000" b="1" dirty="0"/>
                <a:t>~50psi</a:t>
              </a:r>
            </a:p>
          </p:txBody>
        </p:sp>
      </p:grpSp>
      <p:sp>
        <p:nvSpPr>
          <p:cNvPr id="91" name="Diamond 90"/>
          <p:cNvSpPr/>
          <p:nvPr/>
        </p:nvSpPr>
        <p:spPr>
          <a:xfrm>
            <a:off x="8417250" y="1778698"/>
            <a:ext cx="128810" cy="21336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/>
          <p:cNvSpPr/>
          <p:nvPr/>
        </p:nvSpPr>
        <p:spPr>
          <a:xfrm>
            <a:off x="7200900" y="3201987"/>
            <a:ext cx="45719" cy="6032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Title 1"/>
          <p:cNvSpPr txBox="1">
            <a:spLocks/>
          </p:cNvSpPr>
          <p:nvPr/>
        </p:nvSpPr>
        <p:spPr>
          <a:xfrm>
            <a:off x="3450548" y="1583577"/>
            <a:ext cx="2324623" cy="4023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200" dirty="0"/>
              <a:t>Example using 50psi inlet pressure</a:t>
            </a:r>
          </a:p>
        </p:txBody>
      </p:sp>
    </p:spTree>
    <p:extLst>
      <p:ext uri="{BB962C8B-B14F-4D97-AF65-F5344CB8AC3E}">
        <p14:creationId xmlns:p14="http://schemas.microsoft.com/office/powerpoint/2010/main" val="8259708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6275" y="1600200"/>
            <a:ext cx="7970838" cy="307498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it Works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726916" y="5379687"/>
            <a:ext cx="6324884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 eaLnBrk="1" hangingPunct="1">
              <a:buFont typeface="+mj-lt"/>
              <a:buAutoNum type="arabicPeriod"/>
            </a:pPr>
            <a:r>
              <a:rPr lang="en-US" altLang="en-US" sz="1600" dirty="0">
                <a:latin typeface="+mn-lt"/>
              </a:rPr>
              <a:t>Particles build up on the inside of the fine screen until a differential pressure of </a:t>
            </a:r>
            <a:r>
              <a:rPr lang="en-US" altLang="en-US" sz="1600" b="1" u="sng" dirty="0">
                <a:solidFill>
                  <a:srgbClr val="FF0000"/>
                </a:solidFill>
                <a:latin typeface="+mn-lt"/>
              </a:rPr>
              <a:t>7psi</a:t>
            </a:r>
            <a:r>
              <a:rPr lang="en-US" altLang="en-US" sz="1600" dirty="0">
                <a:latin typeface="+mn-lt"/>
              </a:rPr>
              <a:t> between the inlet and outlet is reached</a:t>
            </a:r>
          </a:p>
          <a:p>
            <a:pPr marL="342900" indent="-342900" eaLnBrk="1" hangingPunct="1">
              <a:buFont typeface="+mj-lt"/>
              <a:buAutoNum type="arabicPeriod"/>
            </a:pPr>
            <a:endParaRPr lang="en-US" altLang="en-US" sz="1600" dirty="0">
              <a:latin typeface="+mn-lt"/>
            </a:endParaRPr>
          </a:p>
          <a:p>
            <a:pPr marL="342900" indent="-342900" eaLnBrk="1" hangingPunct="1">
              <a:buFont typeface="+mj-lt"/>
              <a:buAutoNum type="arabicPeriod"/>
            </a:pPr>
            <a:r>
              <a:rPr lang="en-US" altLang="en-US" sz="1600" dirty="0">
                <a:latin typeface="+mn-lt"/>
              </a:rPr>
              <a:t>Controller proceeds to initiate a cleaning cycle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10176" y="4646752"/>
            <a:ext cx="1818753" cy="369332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Dirty Water Inlet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2992647" y="930482"/>
            <a:ext cx="3204713" cy="757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100" u="sng" dirty="0"/>
              <a:t>Filtration Mode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5638801" y="3296328"/>
            <a:ext cx="180" cy="228823"/>
          </a:xfrm>
          <a:prstGeom prst="straightConnector1">
            <a:avLst/>
          </a:prstGeom>
          <a:ln w="2540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4938714" y="3294170"/>
            <a:ext cx="180" cy="228823"/>
          </a:xfrm>
          <a:prstGeom prst="straightConnector1">
            <a:avLst/>
          </a:prstGeom>
          <a:ln w="2540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4238627" y="3292012"/>
            <a:ext cx="180" cy="228823"/>
          </a:xfrm>
          <a:prstGeom prst="straightConnector1">
            <a:avLst/>
          </a:prstGeom>
          <a:ln w="2540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3538540" y="3289854"/>
            <a:ext cx="180" cy="228823"/>
          </a:xfrm>
          <a:prstGeom prst="straightConnector1">
            <a:avLst/>
          </a:prstGeom>
          <a:ln w="2540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2838453" y="3287696"/>
            <a:ext cx="180" cy="228823"/>
          </a:xfrm>
          <a:prstGeom prst="straightConnector1">
            <a:avLst/>
          </a:prstGeom>
          <a:ln w="2540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2828929" y="3687731"/>
            <a:ext cx="266880" cy="669"/>
          </a:xfrm>
          <a:prstGeom prst="straightConnector1">
            <a:avLst/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2838453" y="3551122"/>
            <a:ext cx="0" cy="142875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3529015" y="3687062"/>
            <a:ext cx="266880" cy="669"/>
          </a:xfrm>
          <a:prstGeom prst="straightConnector1">
            <a:avLst/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3538539" y="3550453"/>
            <a:ext cx="0" cy="142875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4229101" y="3686393"/>
            <a:ext cx="266880" cy="669"/>
          </a:xfrm>
          <a:prstGeom prst="straightConnector1">
            <a:avLst/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238625" y="3549784"/>
            <a:ext cx="0" cy="142875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4929187" y="3679374"/>
            <a:ext cx="266880" cy="669"/>
          </a:xfrm>
          <a:prstGeom prst="straightConnector1">
            <a:avLst/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4938711" y="3549115"/>
            <a:ext cx="0" cy="142875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H="1">
            <a:off x="5522576" y="3549115"/>
            <a:ext cx="116221" cy="178219"/>
          </a:xfrm>
          <a:prstGeom prst="straightConnector1">
            <a:avLst/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rot="10800000" flipH="1">
            <a:off x="5679891" y="2647893"/>
            <a:ext cx="180" cy="228823"/>
          </a:xfrm>
          <a:prstGeom prst="straightConnector1">
            <a:avLst/>
          </a:prstGeom>
          <a:ln w="2540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rot="10800000" flipH="1">
            <a:off x="4279808" y="2652209"/>
            <a:ext cx="180" cy="228823"/>
          </a:xfrm>
          <a:prstGeom prst="straightConnector1">
            <a:avLst/>
          </a:prstGeom>
          <a:ln w="2540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rot="10800000" flipH="1">
            <a:off x="3579767" y="2654367"/>
            <a:ext cx="180" cy="228823"/>
          </a:xfrm>
          <a:prstGeom prst="straightConnector1">
            <a:avLst/>
          </a:prstGeom>
          <a:ln w="2540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rot="10800000" flipH="1">
            <a:off x="2879725" y="2656525"/>
            <a:ext cx="180" cy="228823"/>
          </a:xfrm>
          <a:prstGeom prst="straightConnector1">
            <a:avLst/>
          </a:prstGeom>
          <a:ln w="2540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rot="10800000" flipH="1">
            <a:off x="2870202" y="2484644"/>
            <a:ext cx="266863" cy="669"/>
          </a:xfrm>
          <a:prstGeom prst="straightConnector1">
            <a:avLst/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rot="10800000" flipH="1">
            <a:off x="2879725" y="2479047"/>
            <a:ext cx="0" cy="142875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rot="10800000" flipH="1">
            <a:off x="3570242" y="2485313"/>
            <a:ext cx="266863" cy="669"/>
          </a:xfrm>
          <a:prstGeom prst="straightConnector1">
            <a:avLst/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rot="10800000" flipH="1">
            <a:off x="3579766" y="2479716"/>
            <a:ext cx="0" cy="142875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rot="10800000" flipH="1">
            <a:off x="4270283" y="2485982"/>
            <a:ext cx="266863" cy="669"/>
          </a:xfrm>
          <a:prstGeom prst="straightConnector1">
            <a:avLst/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rot="10800000" flipH="1">
            <a:off x="4279806" y="2480385"/>
            <a:ext cx="0" cy="142875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10800000" flipH="1">
            <a:off x="4970323" y="2493001"/>
            <a:ext cx="266863" cy="669"/>
          </a:xfrm>
          <a:prstGeom prst="straightConnector1">
            <a:avLst/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rot="10800000" flipH="1">
            <a:off x="4979847" y="2481054"/>
            <a:ext cx="0" cy="142875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H="1" flipV="1">
            <a:off x="5522576" y="2479047"/>
            <a:ext cx="157312" cy="144883"/>
          </a:xfrm>
          <a:prstGeom prst="straightConnector1">
            <a:avLst/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rot="10800000" flipH="1">
            <a:off x="4979847" y="2647893"/>
            <a:ext cx="180" cy="228823"/>
          </a:xfrm>
          <a:prstGeom prst="straightConnector1">
            <a:avLst/>
          </a:prstGeom>
          <a:ln w="2540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1214438" y="2447139"/>
            <a:ext cx="182" cy="186912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1609726" y="2447139"/>
            <a:ext cx="182" cy="186912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>
            <a:off x="2005014" y="2447139"/>
            <a:ext cx="182" cy="186912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2400302" y="2447139"/>
            <a:ext cx="182" cy="186912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flipV="1">
            <a:off x="1171575" y="3568970"/>
            <a:ext cx="1" cy="158364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 flipV="1">
            <a:off x="1610963" y="3568970"/>
            <a:ext cx="1" cy="158364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 flipV="1">
            <a:off x="2004397" y="3568970"/>
            <a:ext cx="1" cy="158364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flipV="1">
            <a:off x="2397831" y="3568970"/>
            <a:ext cx="1" cy="158364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>
            <a:off x="2198910" y="2872028"/>
            <a:ext cx="467394" cy="687"/>
          </a:xfrm>
          <a:prstGeom prst="straightConnector1">
            <a:avLst/>
          </a:prstGeom>
          <a:ln w="317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>
            <a:off x="2198910" y="3346570"/>
            <a:ext cx="467394" cy="687"/>
          </a:xfrm>
          <a:prstGeom prst="straightConnector1">
            <a:avLst/>
          </a:prstGeom>
          <a:ln w="317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4438643" y="4679590"/>
            <a:ext cx="1974857" cy="369332"/>
          </a:xfrm>
          <a:prstGeom prst="rect">
            <a:avLst/>
          </a:prstGeom>
          <a:solidFill>
            <a:schemeClr val="bg1"/>
          </a:solidFill>
          <a:ln w="127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Clean Water Outlet</a:t>
            </a:r>
          </a:p>
        </p:txBody>
      </p:sp>
      <p:grpSp>
        <p:nvGrpSpPr>
          <p:cNvPr id="81" name="Group 80"/>
          <p:cNvGrpSpPr/>
          <p:nvPr/>
        </p:nvGrpSpPr>
        <p:grpSpPr>
          <a:xfrm>
            <a:off x="1674084" y="3749282"/>
            <a:ext cx="414068" cy="392416"/>
            <a:chOff x="7388523" y="3974662"/>
            <a:chExt cx="414068" cy="392416"/>
          </a:xfrm>
        </p:grpSpPr>
        <p:sp>
          <p:nvSpPr>
            <p:cNvPr id="79" name="Oval 78"/>
            <p:cNvSpPr/>
            <p:nvPr/>
          </p:nvSpPr>
          <p:spPr>
            <a:xfrm>
              <a:off x="7388523" y="3974662"/>
              <a:ext cx="414068" cy="39241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7418716" y="4084693"/>
              <a:ext cx="353683" cy="172355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pPr algn="ctr"/>
              <a:r>
                <a:rPr lang="en-US" sz="1000" b="1" dirty="0"/>
                <a:t>50psi</a:t>
              </a: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5178184" y="3744555"/>
            <a:ext cx="414068" cy="392416"/>
            <a:chOff x="7388523" y="3974662"/>
            <a:chExt cx="414068" cy="392416"/>
          </a:xfrm>
        </p:grpSpPr>
        <p:sp>
          <p:nvSpPr>
            <p:cNvPr id="83" name="Oval 82"/>
            <p:cNvSpPr/>
            <p:nvPr/>
          </p:nvSpPr>
          <p:spPr>
            <a:xfrm>
              <a:off x="7388523" y="3974662"/>
              <a:ext cx="414068" cy="39241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7418716" y="4084693"/>
              <a:ext cx="353683" cy="172355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pPr algn="ctr"/>
              <a:r>
                <a:rPr lang="en-US" sz="1000" b="1" dirty="0"/>
                <a:t>43psi</a:t>
              </a:r>
            </a:p>
          </p:txBody>
        </p:sp>
      </p:grpSp>
      <p:sp>
        <p:nvSpPr>
          <p:cNvPr id="66" name="Rectangle 65"/>
          <p:cNvSpPr/>
          <p:nvPr/>
        </p:nvSpPr>
        <p:spPr>
          <a:xfrm>
            <a:off x="8610600" y="2943225"/>
            <a:ext cx="80963" cy="295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 57"/>
          <p:cNvSpPr/>
          <p:nvPr/>
        </p:nvSpPr>
        <p:spPr>
          <a:xfrm>
            <a:off x="6454775" y="1874345"/>
            <a:ext cx="2434068" cy="1216518"/>
          </a:xfrm>
          <a:custGeom>
            <a:avLst/>
            <a:gdLst>
              <a:gd name="connsiteX0" fmla="*/ 0 w 2434068"/>
              <a:gd name="connsiteY0" fmla="*/ 387843 h 1216518"/>
              <a:gd name="connsiteX1" fmla="*/ 2085975 w 2434068"/>
              <a:gd name="connsiteY1" fmla="*/ 21130 h 1216518"/>
              <a:gd name="connsiteX2" fmla="*/ 2433638 w 2434068"/>
              <a:gd name="connsiteY2" fmla="*/ 945055 h 1216518"/>
              <a:gd name="connsiteX3" fmla="*/ 2143125 w 2434068"/>
              <a:gd name="connsiteY3" fmla="*/ 1216518 h 1216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4068" h="1216518">
                <a:moveTo>
                  <a:pt x="0" y="387843"/>
                </a:moveTo>
                <a:cubicBezTo>
                  <a:pt x="840184" y="158052"/>
                  <a:pt x="1680369" y="-71739"/>
                  <a:pt x="2085975" y="21130"/>
                </a:cubicBezTo>
                <a:cubicBezTo>
                  <a:pt x="2491581" y="113999"/>
                  <a:pt x="2424113" y="745824"/>
                  <a:pt x="2433638" y="945055"/>
                </a:cubicBezTo>
                <a:cubicBezTo>
                  <a:pt x="2443163" y="1144286"/>
                  <a:pt x="2293144" y="1180402"/>
                  <a:pt x="2143125" y="1216518"/>
                </a:cubicBezTo>
              </a:path>
            </a:pathLst>
          </a:cu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6244570" y="2026145"/>
            <a:ext cx="414068" cy="392416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Diamond 66"/>
          <p:cNvSpPr/>
          <p:nvPr/>
        </p:nvSpPr>
        <p:spPr>
          <a:xfrm>
            <a:off x="8417250" y="1778698"/>
            <a:ext cx="128810" cy="21336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7200900" y="3201987"/>
            <a:ext cx="45719" cy="6032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TextBox 69"/>
          <p:cNvSpPr txBox="1"/>
          <p:nvPr/>
        </p:nvSpPr>
        <p:spPr>
          <a:xfrm>
            <a:off x="6254097" y="2138366"/>
            <a:ext cx="383876" cy="172355"/>
          </a:xfrm>
          <a:prstGeom prst="rect">
            <a:avLst/>
          </a:prstGeom>
          <a:noFill/>
        </p:spPr>
        <p:txBody>
          <a:bodyPr wrap="square" lIns="9144" tIns="9144" rIns="9144" bIns="9144" rtlCol="0">
            <a:spAutoFit/>
          </a:bodyPr>
          <a:lstStyle/>
          <a:p>
            <a:pPr algn="ctr"/>
            <a:r>
              <a:rPr lang="en-US" sz="1000" b="1" dirty="0"/>
              <a:t>~50psi</a:t>
            </a:r>
          </a:p>
        </p:txBody>
      </p:sp>
    </p:spTree>
    <p:extLst>
      <p:ext uri="{BB962C8B-B14F-4D97-AF65-F5344CB8AC3E}">
        <p14:creationId xmlns:p14="http://schemas.microsoft.com/office/powerpoint/2010/main" val="10518572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6275" y="933450"/>
            <a:ext cx="7970838" cy="3743325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it Works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10176" y="4646752"/>
            <a:ext cx="1818753" cy="369332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Dirty Water Inlet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2992647" y="930482"/>
            <a:ext cx="3204713" cy="757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100" u="sng" dirty="0"/>
              <a:t>Suction Flush Mode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5638801" y="3296328"/>
            <a:ext cx="180" cy="228823"/>
          </a:xfrm>
          <a:prstGeom prst="straightConnector1">
            <a:avLst/>
          </a:prstGeom>
          <a:ln w="2540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4938714" y="3294170"/>
            <a:ext cx="180" cy="228823"/>
          </a:xfrm>
          <a:prstGeom prst="straightConnector1">
            <a:avLst/>
          </a:prstGeom>
          <a:ln w="2540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4238627" y="3292012"/>
            <a:ext cx="180" cy="228823"/>
          </a:xfrm>
          <a:prstGeom prst="straightConnector1">
            <a:avLst/>
          </a:prstGeom>
          <a:ln w="2540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3538540" y="3289854"/>
            <a:ext cx="180" cy="228823"/>
          </a:xfrm>
          <a:prstGeom prst="straightConnector1">
            <a:avLst/>
          </a:prstGeom>
          <a:ln w="2540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2838453" y="3287696"/>
            <a:ext cx="180" cy="228823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2828929" y="3687731"/>
            <a:ext cx="266880" cy="669"/>
          </a:xfrm>
          <a:prstGeom prst="straightConnector1">
            <a:avLst/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2838453" y="3551122"/>
            <a:ext cx="0" cy="142875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3529015" y="3687062"/>
            <a:ext cx="266880" cy="669"/>
          </a:xfrm>
          <a:prstGeom prst="straightConnector1">
            <a:avLst/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3538539" y="3550453"/>
            <a:ext cx="0" cy="142875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4229101" y="3686393"/>
            <a:ext cx="266880" cy="669"/>
          </a:xfrm>
          <a:prstGeom prst="straightConnector1">
            <a:avLst/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238625" y="3549784"/>
            <a:ext cx="0" cy="142875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4929187" y="3679374"/>
            <a:ext cx="266880" cy="669"/>
          </a:xfrm>
          <a:prstGeom prst="straightConnector1">
            <a:avLst/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4938711" y="3549115"/>
            <a:ext cx="0" cy="142875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H="1">
            <a:off x="5522576" y="3549115"/>
            <a:ext cx="116221" cy="178219"/>
          </a:xfrm>
          <a:prstGeom prst="straightConnector1">
            <a:avLst/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rot="10800000" flipH="1">
            <a:off x="5679891" y="2647893"/>
            <a:ext cx="180" cy="228823"/>
          </a:xfrm>
          <a:prstGeom prst="straightConnector1">
            <a:avLst/>
          </a:prstGeom>
          <a:ln w="2540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rot="10800000" flipH="1">
            <a:off x="4279808" y="2652209"/>
            <a:ext cx="180" cy="228823"/>
          </a:xfrm>
          <a:prstGeom prst="straightConnector1">
            <a:avLst/>
          </a:prstGeom>
          <a:ln w="2540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rot="10800000" flipH="1">
            <a:off x="3579767" y="2654367"/>
            <a:ext cx="180" cy="228823"/>
          </a:xfrm>
          <a:prstGeom prst="straightConnector1">
            <a:avLst/>
          </a:prstGeom>
          <a:ln w="2540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rot="10800000" flipH="1">
            <a:off x="2879725" y="2656525"/>
            <a:ext cx="180" cy="228823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rot="10800000" flipH="1">
            <a:off x="2870202" y="2484644"/>
            <a:ext cx="266863" cy="669"/>
          </a:xfrm>
          <a:prstGeom prst="straightConnector1">
            <a:avLst/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rot="10800000" flipH="1">
            <a:off x="2879725" y="2479047"/>
            <a:ext cx="0" cy="142875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rot="10800000" flipH="1">
            <a:off x="3570242" y="2485313"/>
            <a:ext cx="266863" cy="669"/>
          </a:xfrm>
          <a:prstGeom prst="straightConnector1">
            <a:avLst/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rot="10800000" flipH="1">
            <a:off x="3579766" y="2479716"/>
            <a:ext cx="0" cy="142875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rot="10800000" flipH="1">
            <a:off x="4270283" y="2485982"/>
            <a:ext cx="266863" cy="669"/>
          </a:xfrm>
          <a:prstGeom prst="straightConnector1">
            <a:avLst/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rot="10800000" flipH="1">
            <a:off x="4279806" y="2480385"/>
            <a:ext cx="0" cy="142875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10800000" flipH="1">
            <a:off x="4970323" y="2493001"/>
            <a:ext cx="266863" cy="669"/>
          </a:xfrm>
          <a:prstGeom prst="straightConnector1">
            <a:avLst/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rot="10800000" flipH="1">
            <a:off x="4979847" y="2481054"/>
            <a:ext cx="0" cy="142875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H="1" flipV="1">
            <a:off x="5522576" y="2479047"/>
            <a:ext cx="157312" cy="144883"/>
          </a:xfrm>
          <a:prstGeom prst="straightConnector1">
            <a:avLst/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rot="10800000" flipH="1">
            <a:off x="4979847" y="2647893"/>
            <a:ext cx="180" cy="228823"/>
          </a:xfrm>
          <a:prstGeom prst="straightConnector1">
            <a:avLst/>
          </a:prstGeom>
          <a:ln w="2540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1214438" y="2447139"/>
            <a:ext cx="182" cy="186912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1609726" y="2447139"/>
            <a:ext cx="182" cy="186912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>
            <a:off x="2005014" y="2447139"/>
            <a:ext cx="182" cy="186912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2400302" y="2447139"/>
            <a:ext cx="182" cy="186912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flipV="1">
            <a:off x="1171575" y="3568970"/>
            <a:ext cx="1" cy="158364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 flipV="1">
            <a:off x="1610963" y="3568970"/>
            <a:ext cx="1" cy="158364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 flipV="1">
            <a:off x="2004397" y="3568970"/>
            <a:ext cx="1" cy="158364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flipV="1">
            <a:off x="2397831" y="3568970"/>
            <a:ext cx="1" cy="158364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>
            <a:off x="2198910" y="2872028"/>
            <a:ext cx="467394" cy="687"/>
          </a:xfrm>
          <a:prstGeom prst="straightConnector1">
            <a:avLst/>
          </a:prstGeom>
          <a:ln w="317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>
            <a:off x="2198910" y="3346570"/>
            <a:ext cx="467394" cy="687"/>
          </a:xfrm>
          <a:prstGeom prst="straightConnector1">
            <a:avLst/>
          </a:prstGeom>
          <a:ln w="317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4438643" y="4679590"/>
            <a:ext cx="1974857" cy="369332"/>
          </a:xfrm>
          <a:prstGeom prst="rect">
            <a:avLst/>
          </a:prstGeom>
          <a:solidFill>
            <a:schemeClr val="bg1"/>
          </a:solidFill>
          <a:ln w="127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Clean Water Outlet</a:t>
            </a:r>
          </a:p>
        </p:txBody>
      </p:sp>
      <p:grpSp>
        <p:nvGrpSpPr>
          <p:cNvPr id="81" name="Group 80"/>
          <p:cNvGrpSpPr/>
          <p:nvPr/>
        </p:nvGrpSpPr>
        <p:grpSpPr>
          <a:xfrm>
            <a:off x="1674084" y="3749282"/>
            <a:ext cx="414068" cy="392416"/>
            <a:chOff x="7388523" y="3974662"/>
            <a:chExt cx="414068" cy="392416"/>
          </a:xfrm>
        </p:grpSpPr>
        <p:sp>
          <p:nvSpPr>
            <p:cNvPr id="79" name="Oval 78"/>
            <p:cNvSpPr/>
            <p:nvPr/>
          </p:nvSpPr>
          <p:spPr>
            <a:xfrm>
              <a:off x="7388523" y="3974662"/>
              <a:ext cx="414068" cy="39241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7388523" y="4072748"/>
              <a:ext cx="414068" cy="172355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pPr algn="ctr"/>
              <a:r>
                <a:rPr lang="en-US" sz="1000" b="1" dirty="0"/>
                <a:t>&lt;50psi</a:t>
              </a: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5178184" y="3744555"/>
            <a:ext cx="414068" cy="392416"/>
            <a:chOff x="7388523" y="3974662"/>
            <a:chExt cx="414068" cy="392416"/>
          </a:xfrm>
        </p:grpSpPr>
        <p:sp>
          <p:nvSpPr>
            <p:cNvPr id="83" name="Oval 82"/>
            <p:cNvSpPr/>
            <p:nvPr/>
          </p:nvSpPr>
          <p:spPr>
            <a:xfrm>
              <a:off x="7388523" y="3974662"/>
              <a:ext cx="414068" cy="39241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7418715" y="4000530"/>
              <a:ext cx="353683" cy="326243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pPr algn="ctr"/>
              <a:r>
                <a:rPr lang="en-US" sz="1000" b="1" dirty="0"/>
                <a:t>43 to 50psi</a:t>
              </a:r>
            </a:p>
          </p:txBody>
        </p:sp>
      </p:grpSp>
      <p:sp>
        <p:nvSpPr>
          <p:cNvPr id="61" name="Rectangle 6"/>
          <p:cNvSpPr>
            <a:spLocks noChangeArrowheads="1"/>
          </p:cNvSpPr>
          <p:nvPr/>
        </p:nvSpPr>
        <p:spPr bwMode="auto">
          <a:xfrm>
            <a:off x="754309" y="5132723"/>
            <a:ext cx="7791751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 eaLnBrk="1" hangingPunct="1">
              <a:buAutoNum type="arabicPeriod"/>
            </a:pPr>
            <a:r>
              <a:rPr lang="en-US" altLang="en-US" sz="1400" dirty="0">
                <a:latin typeface="+mn-lt"/>
              </a:rPr>
              <a:t>Flush valve opens, creating a vacuum path from the filter inlet to atmosphere for the suction nozzles to pull the debris from the fine screen and out through the flush line</a:t>
            </a:r>
          </a:p>
          <a:p>
            <a:pPr marL="342900" indent="-342900" eaLnBrk="1" hangingPunct="1">
              <a:buAutoNum type="arabicPeriod"/>
            </a:pPr>
            <a:r>
              <a:rPr lang="en-US" altLang="en-US" sz="1400" dirty="0">
                <a:latin typeface="+mn-lt"/>
              </a:rPr>
              <a:t>Particle remover rod &amp; nozzles rotate via one of two ways:</a:t>
            </a:r>
          </a:p>
          <a:p>
            <a:pPr marL="1085850" lvl="1" indent="-342900" eaLnBrk="1" hangingPunct="1">
              <a:buFont typeface="Wingdings" panose="05000000000000000000" pitchFamily="2" charset="2"/>
              <a:buChar char="Ø"/>
            </a:pPr>
            <a:r>
              <a:rPr lang="en-US" altLang="en-US" sz="1400" b="1" dirty="0">
                <a:latin typeface="+mn-lt"/>
              </a:rPr>
              <a:t>Hydraulic Model (40-150psi)</a:t>
            </a:r>
            <a:r>
              <a:rPr lang="en-US" altLang="en-US" sz="1400" dirty="0">
                <a:latin typeface="+mn-lt"/>
              </a:rPr>
              <a:t>: Rotating vacuum sprinkler at end of rod</a:t>
            </a:r>
          </a:p>
          <a:p>
            <a:pPr marL="1085850" lvl="1" indent="-342900" eaLnBrk="1" hangingPunct="1">
              <a:buFont typeface="Wingdings" panose="05000000000000000000" pitchFamily="2" charset="2"/>
              <a:buChar char="Ø"/>
            </a:pPr>
            <a:r>
              <a:rPr lang="en-US" altLang="en-US" sz="1400" b="1" dirty="0">
                <a:latin typeface="+mn-lt"/>
              </a:rPr>
              <a:t>Electric/Low-Pressure (15-39psi)</a:t>
            </a:r>
            <a:r>
              <a:rPr lang="en-US" altLang="en-US" sz="1400" dirty="0">
                <a:latin typeface="+mn-lt"/>
              </a:rPr>
              <a:t>: Externally-mounted electric motor (not shown above)</a:t>
            </a:r>
          </a:p>
          <a:p>
            <a:pPr marL="342900" indent="-342900" eaLnBrk="1" hangingPunct="1">
              <a:buAutoNum type="arabicPeriod"/>
            </a:pPr>
            <a:r>
              <a:rPr lang="en-US" altLang="en-US" sz="1400" dirty="0">
                <a:latin typeface="+mn-lt"/>
              </a:rPr>
              <a:t>Particle remover rod &amp; nozzles are pushed horizontally due to the incoming water flow and pressure</a:t>
            </a:r>
          </a:p>
          <a:p>
            <a:pPr marL="1085850" lvl="1" indent="-342900" eaLnBrk="1" hangingPunct="1">
              <a:buFont typeface="Wingdings" panose="05000000000000000000" pitchFamily="2" charset="2"/>
              <a:buChar char="Ø"/>
            </a:pPr>
            <a:r>
              <a:rPr lang="en-US" altLang="en-US" sz="1400" dirty="0">
                <a:latin typeface="+mn-lt"/>
              </a:rPr>
              <a:t>*Important to monitor rod position indicator on piston for a FULL sweep</a:t>
            </a:r>
          </a:p>
          <a:p>
            <a:pPr marL="342900" indent="-342900" eaLnBrk="1" hangingPunct="1">
              <a:buAutoNum type="arabicPeriod"/>
            </a:pPr>
            <a:endParaRPr lang="en-US" altLang="en-US" sz="1400" dirty="0">
              <a:latin typeface="+mn-lt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8610600" y="2943225"/>
            <a:ext cx="80963" cy="295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Freeform 65"/>
          <p:cNvSpPr/>
          <p:nvPr/>
        </p:nvSpPr>
        <p:spPr>
          <a:xfrm>
            <a:off x="6454775" y="1874345"/>
            <a:ext cx="2434068" cy="1216518"/>
          </a:xfrm>
          <a:custGeom>
            <a:avLst/>
            <a:gdLst>
              <a:gd name="connsiteX0" fmla="*/ 0 w 2434068"/>
              <a:gd name="connsiteY0" fmla="*/ 387843 h 1216518"/>
              <a:gd name="connsiteX1" fmla="*/ 2085975 w 2434068"/>
              <a:gd name="connsiteY1" fmla="*/ 21130 h 1216518"/>
              <a:gd name="connsiteX2" fmla="*/ 2433638 w 2434068"/>
              <a:gd name="connsiteY2" fmla="*/ 945055 h 1216518"/>
              <a:gd name="connsiteX3" fmla="*/ 2143125 w 2434068"/>
              <a:gd name="connsiteY3" fmla="*/ 1216518 h 1216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4068" h="1216518">
                <a:moveTo>
                  <a:pt x="0" y="387843"/>
                </a:moveTo>
                <a:cubicBezTo>
                  <a:pt x="840184" y="158052"/>
                  <a:pt x="1680369" y="-71739"/>
                  <a:pt x="2085975" y="21130"/>
                </a:cubicBezTo>
                <a:cubicBezTo>
                  <a:pt x="2491581" y="113999"/>
                  <a:pt x="2424113" y="745824"/>
                  <a:pt x="2433638" y="945055"/>
                </a:cubicBezTo>
                <a:cubicBezTo>
                  <a:pt x="2443163" y="1144286"/>
                  <a:pt x="2293144" y="1180402"/>
                  <a:pt x="2143125" y="1216518"/>
                </a:cubicBezTo>
              </a:path>
            </a:pathLst>
          </a:cu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5" name="Group 84"/>
          <p:cNvGrpSpPr/>
          <p:nvPr/>
        </p:nvGrpSpPr>
        <p:grpSpPr>
          <a:xfrm>
            <a:off x="6244570" y="2026145"/>
            <a:ext cx="414068" cy="392416"/>
            <a:chOff x="7388523" y="3974662"/>
            <a:chExt cx="414068" cy="392416"/>
          </a:xfrm>
        </p:grpSpPr>
        <p:sp>
          <p:nvSpPr>
            <p:cNvPr id="86" name="Oval 85"/>
            <p:cNvSpPr/>
            <p:nvPr/>
          </p:nvSpPr>
          <p:spPr>
            <a:xfrm>
              <a:off x="7388523" y="3974662"/>
              <a:ext cx="414068" cy="39241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7418716" y="4084693"/>
              <a:ext cx="353683" cy="172355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pPr algn="ctr"/>
              <a:r>
                <a:rPr lang="en-US" sz="1000" b="1" dirty="0"/>
                <a:t>~0psi</a:t>
              </a:r>
            </a:p>
          </p:txBody>
        </p:sp>
      </p:grpSp>
      <p:sp>
        <p:nvSpPr>
          <p:cNvPr id="70" name="Diamond 69"/>
          <p:cNvSpPr/>
          <p:nvPr/>
        </p:nvSpPr>
        <p:spPr>
          <a:xfrm>
            <a:off x="8417250" y="1778698"/>
            <a:ext cx="128810" cy="21336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7752080" y="3201987"/>
            <a:ext cx="45719" cy="6032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Straight Arrow Connector 74"/>
          <p:cNvCxnSpPr/>
          <p:nvPr/>
        </p:nvCxnSpPr>
        <p:spPr>
          <a:xfrm>
            <a:off x="7232650" y="3346570"/>
            <a:ext cx="711200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7129036" y="3497418"/>
            <a:ext cx="1818753" cy="830997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Rod position indicator should move all the way to the end before the flush cycle timer ends</a:t>
            </a:r>
          </a:p>
        </p:txBody>
      </p:sp>
    </p:spTree>
    <p:extLst>
      <p:ext uri="{BB962C8B-B14F-4D97-AF65-F5344CB8AC3E}">
        <p14:creationId xmlns:p14="http://schemas.microsoft.com/office/powerpoint/2010/main" val="16083849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7586" y="1604602"/>
            <a:ext cx="7970838" cy="307498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it Works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037179" y="5301491"/>
            <a:ext cx="7299101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 eaLnBrk="1" hangingPunct="1">
              <a:buFont typeface="+mj-lt"/>
              <a:buAutoNum type="arabicPeriod"/>
            </a:pPr>
            <a:r>
              <a:rPr lang="en-US" altLang="en-US" sz="1600" dirty="0">
                <a:latin typeface="+mn-lt"/>
              </a:rPr>
              <a:t>Flush valve closes and the piston pushes the particle remover rod back to its original position. </a:t>
            </a:r>
          </a:p>
          <a:p>
            <a:pPr marL="1085850" lvl="1" indent="-342900" eaLnBrk="1" hangingPunct="1">
              <a:buFont typeface="Wingdings" panose="05000000000000000000" pitchFamily="2" charset="2"/>
              <a:buChar char="Ø"/>
            </a:pPr>
            <a:r>
              <a:rPr lang="en-US" altLang="en-US" sz="1600" dirty="0">
                <a:latin typeface="+mn-lt"/>
              </a:rPr>
              <a:t>Make sure rod position indicator has fully returned to its home position.</a:t>
            </a:r>
          </a:p>
          <a:p>
            <a:pPr lvl="1" indent="0" eaLnBrk="1" hangingPunct="1"/>
            <a:endParaRPr lang="en-US" altLang="en-US" sz="1600" dirty="0">
              <a:latin typeface="+mn-lt"/>
            </a:endParaRPr>
          </a:p>
          <a:p>
            <a:pPr marL="342900" indent="-342900" eaLnBrk="1" hangingPunct="1">
              <a:buFont typeface="+mj-lt"/>
              <a:buAutoNum type="arabicPeriod"/>
            </a:pPr>
            <a:r>
              <a:rPr lang="en-US" altLang="en-US" sz="1600" dirty="0">
                <a:latin typeface="+mn-lt"/>
              </a:rPr>
              <a:t>After a cleaning cycle, differential pressure should drop back down to 0-1psi</a:t>
            </a:r>
          </a:p>
          <a:p>
            <a:pPr marL="342900" indent="-342900" eaLnBrk="1" hangingPunct="1">
              <a:buFont typeface="+mj-lt"/>
              <a:buAutoNum type="arabicPeriod"/>
            </a:pPr>
            <a:endParaRPr lang="en-US" altLang="en-US" sz="1600" dirty="0"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10176" y="4646752"/>
            <a:ext cx="1818753" cy="369332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Dirty Water Inlet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2455249" y="914208"/>
            <a:ext cx="4315220" cy="757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100" u="sng" dirty="0"/>
              <a:t>Return to Filtration Mode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5638801" y="3296328"/>
            <a:ext cx="180" cy="228823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4938714" y="3294170"/>
            <a:ext cx="180" cy="228823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4238627" y="3292012"/>
            <a:ext cx="180" cy="228823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3538540" y="3289854"/>
            <a:ext cx="180" cy="228823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2838453" y="3287696"/>
            <a:ext cx="180" cy="228823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2828929" y="3687731"/>
            <a:ext cx="266880" cy="669"/>
          </a:xfrm>
          <a:prstGeom prst="straightConnector1">
            <a:avLst/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2838453" y="3551122"/>
            <a:ext cx="0" cy="142875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3529015" y="3687062"/>
            <a:ext cx="266880" cy="669"/>
          </a:xfrm>
          <a:prstGeom prst="straightConnector1">
            <a:avLst/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3538539" y="3550453"/>
            <a:ext cx="0" cy="142875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4229101" y="3686393"/>
            <a:ext cx="266880" cy="669"/>
          </a:xfrm>
          <a:prstGeom prst="straightConnector1">
            <a:avLst/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238625" y="3549784"/>
            <a:ext cx="0" cy="142875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4929187" y="3679374"/>
            <a:ext cx="266880" cy="669"/>
          </a:xfrm>
          <a:prstGeom prst="straightConnector1">
            <a:avLst/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4938711" y="3549115"/>
            <a:ext cx="0" cy="142875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H="1">
            <a:off x="5522576" y="3549115"/>
            <a:ext cx="116221" cy="178219"/>
          </a:xfrm>
          <a:prstGeom prst="straightConnector1">
            <a:avLst/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rot="10800000" flipH="1">
            <a:off x="5679891" y="2647893"/>
            <a:ext cx="180" cy="228823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rot="10800000" flipH="1">
            <a:off x="4279808" y="2652209"/>
            <a:ext cx="180" cy="228823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rot="10800000" flipH="1">
            <a:off x="3579767" y="2654367"/>
            <a:ext cx="180" cy="228823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rot="10800000" flipH="1">
            <a:off x="2879725" y="2656525"/>
            <a:ext cx="180" cy="228823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rot="10800000" flipH="1">
            <a:off x="2870202" y="2484644"/>
            <a:ext cx="266863" cy="669"/>
          </a:xfrm>
          <a:prstGeom prst="straightConnector1">
            <a:avLst/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rot="10800000" flipH="1">
            <a:off x="2879725" y="2479047"/>
            <a:ext cx="0" cy="142875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rot="10800000" flipH="1">
            <a:off x="3570242" y="2485313"/>
            <a:ext cx="266863" cy="669"/>
          </a:xfrm>
          <a:prstGeom prst="straightConnector1">
            <a:avLst/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rot="10800000" flipH="1">
            <a:off x="3579766" y="2479716"/>
            <a:ext cx="0" cy="142875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rot="10800000" flipH="1">
            <a:off x="4270283" y="2485982"/>
            <a:ext cx="266863" cy="669"/>
          </a:xfrm>
          <a:prstGeom prst="straightConnector1">
            <a:avLst/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rot="10800000" flipH="1">
            <a:off x="4279806" y="2480385"/>
            <a:ext cx="0" cy="142875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10800000" flipH="1">
            <a:off x="4970323" y="2493001"/>
            <a:ext cx="266863" cy="669"/>
          </a:xfrm>
          <a:prstGeom prst="straightConnector1">
            <a:avLst/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rot="10800000" flipH="1">
            <a:off x="4979847" y="2481054"/>
            <a:ext cx="0" cy="142875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H="1" flipV="1">
            <a:off x="5522576" y="2479047"/>
            <a:ext cx="157312" cy="144883"/>
          </a:xfrm>
          <a:prstGeom prst="straightConnector1">
            <a:avLst/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rot="10800000" flipH="1">
            <a:off x="4979847" y="2647893"/>
            <a:ext cx="180" cy="228823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1214438" y="2447139"/>
            <a:ext cx="182" cy="186912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1609726" y="2447139"/>
            <a:ext cx="182" cy="186912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>
            <a:off x="2005014" y="2447139"/>
            <a:ext cx="182" cy="186912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2400302" y="2447139"/>
            <a:ext cx="182" cy="186912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flipV="1">
            <a:off x="1171575" y="3568970"/>
            <a:ext cx="1" cy="158364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 flipV="1">
            <a:off x="1610963" y="3568970"/>
            <a:ext cx="1" cy="158364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 flipV="1">
            <a:off x="2004397" y="3568970"/>
            <a:ext cx="1" cy="158364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flipV="1">
            <a:off x="2397831" y="3568970"/>
            <a:ext cx="1" cy="158364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>
            <a:off x="2198910" y="2872028"/>
            <a:ext cx="467394" cy="687"/>
          </a:xfrm>
          <a:prstGeom prst="straightConnector1">
            <a:avLst/>
          </a:prstGeom>
          <a:ln w="317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>
            <a:off x="2198910" y="3346570"/>
            <a:ext cx="467394" cy="687"/>
          </a:xfrm>
          <a:prstGeom prst="straightConnector1">
            <a:avLst/>
          </a:prstGeom>
          <a:ln w="317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4438643" y="4679590"/>
            <a:ext cx="1974857" cy="369332"/>
          </a:xfrm>
          <a:prstGeom prst="rect">
            <a:avLst/>
          </a:prstGeom>
          <a:solidFill>
            <a:schemeClr val="bg1"/>
          </a:solidFill>
          <a:ln w="127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Clean Water Outlet</a:t>
            </a:r>
          </a:p>
        </p:txBody>
      </p:sp>
      <p:grpSp>
        <p:nvGrpSpPr>
          <p:cNvPr id="81" name="Group 80"/>
          <p:cNvGrpSpPr/>
          <p:nvPr/>
        </p:nvGrpSpPr>
        <p:grpSpPr>
          <a:xfrm>
            <a:off x="1674084" y="3749282"/>
            <a:ext cx="414068" cy="392416"/>
            <a:chOff x="7388523" y="3974662"/>
            <a:chExt cx="414068" cy="392416"/>
          </a:xfrm>
        </p:grpSpPr>
        <p:sp>
          <p:nvSpPr>
            <p:cNvPr id="79" name="Oval 78"/>
            <p:cNvSpPr/>
            <p:nvPr/>
          </p:nvSpPr>
          <p:spPr>
            <a:xfrm>
              <a:off x="7388523" y="3974662"/>
              <a:ext cx="414068" cy="39241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7418716" y="4084693"/>
              <a:ext cx="353683" cy="172355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pPr algn="ctr"/>
              <a:r>
                <a:rPr lang="en-US" sz="1000" b="1" dirty="0"/>
                <a:t>50psi</a:t>
              </a: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5178184" y="3744555"/>
            <a:ext cx="414068" cy="392416"/>
            <a:chOff x="7388523" y="3974662"/>
            <a:chExt cx="414068" cy="392416"/>
          </a:xfrm>
        </p:grpSpPr>
        <p:sp>
          <p:nvSpPr>
            <p:cNvPr id="83" name="Oval 82"/>
            <p:cNvSpPr/>
            <p:nvPr/>
          </p:nvSpPr>
          <p:spPr>
            <a:xfrm>
              <a:off x="7388523" y="3974662"/>
              <a:ext cx="414068" cy="39241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7418716" y="4084693"/>
              <a:ext cx="353683" cy="172355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pPr algn="ctr"/>
              <a:r>
                <a:rPr lang="en-US" sz="1000" b="1" dirty="0"/>
                <a:t>49psi</a:t>
              </a:r>
            </a:p>
          </p:txBody>
        </p:sp>
      </p:grpSp>
      <p:sp>
        <p:nvSpPr>
          <p:cNvPr id="88" name="Rectangle 87"/>
          <p:cNvSpPr/>
          <p:nvPr/>
        </p:nvSpPr>
        <p:spPr>
          <a:xfrm>
            <a:off x="8610600" y="2943225"/>
            <a:ext cx="80963" cy="295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Freeform 88"/>
          <p:cNvSpPr/>
          <p:nvPr/>
        </p:nvSpPr>
        <p:spPr>
          <a:xfrm>
            <a:off x="6454775" y="1874345"/>
            <a:ext cx="2434068" cy="1216518"/>
          </a:xfrm>
          <a:custGeom>
            <a:avLst/>
            <a:gdLst>
              <a:gd name="connsiteX0" fmla="*/ 0 w 2434068"/>
              <a:gd name="connsiteY0" fmla="*/ 387843 h 1216518"/>
              <a:gd name="connsiteX1" fmla="*/ 2085975 w 2434068"/>
              <a:gd name="connsiteY1" fmla="*/ 21130 h 1216518"/>
              <a:gd name="connsiteX2" fmla="*/ 2433638 w 2434068"/>
              <a:gd name="connsiteY2" fmla="*/ 945055 h 1216518"/>
              <a:gd name="connsiteX3" fmla="*/ 2143125 w 2434068"/>
              <a:gd name="connsiteY3" fmla="*/ 1216518 h 1216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4068" h="1216518">
                <a:moveTo>
                  <a:pt x="0" y="387843"/>
                </a:moveTo>
                <a:cubicBezTo>
                  <a:pt x="840184" y="158052"/>
                  <a:pt x="1680369" y="-71739"/>
                  <a:pt x="2085975" y="21130"/>
                </a:cubicBezTo>
                <a:cubicBezTo>
                  <a:pt x="2491581" y="113999"/>
                  <a:pt x="2424113" y="745824"/>
                  <a:pt x="2433638" y="945055"/>
                </a:cubicBezTo>
                <a:cubicBezTo>
                  <a:pt x="2443163" y="1144286"/>
                  <a:pt x="2293144" y="1180402"/>
                  <a:pt x="2143125" y="1216518"/>
                </a:cubicBezTo>
              </a:path>
            </a:pathLst>
          </a:cu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5" name="Group 84"/>
          <p:cNvGrpSpPr/>
          <p:nvPr/>
        </p:nvGrpSpPr>
        <p:grpSpPr>
          <a:xfrm>
            <a:off x="6244570" y="2026145"/>
            <a:ext cx="414068" cy="392416"/>
            <a:chOff x="7388523" y="3974662"/>
            <a:chExt cx="414068" cy="392416"/>
          </a:xfrm>
        </p:grpSpPr>
        <p:sp>
          <p:nvSpPr>
            <p:cNvPr id="86" name="Oval 85"/>
            <p:cNvSpPr/>
            <p:nvPr/>
          </p:nvSpPr>
          <p:spPr>
            <a:xfrm>
              <a:off x="7388523" y="3974662"/>
              <a:ext cx="414068" cy="39241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7398050" y="4086883"/>
              <a:ext cx="383876" cy="172355"/>
            </a:xfrm>
            <a:prstGeom prst="rect">
              <a:avLst/>
            </a:prstGeom>
            <a:noFill/>
          </p:spPr>
          <p:txBody>
            <a:bodyPr wrap="square" lIns="9144" tIns="9144" rIns="9144" bIns="9144" rtlCol="0">
              <a:spAutoFit/>
            </a:bodyPr>
            <a:lstStyle/>
            <a:p>
              <a:pPr algn="ctr"/>
              <a:r>
                <a:rPr lang="en-US" sz="1000" b="1" dirty="0"/>
                <a:t>~50psi</a:t>
              </a:r>
            </a:p>
          </p:txBody>
        </p:sp>
      </p:grpSp>
      <p:sp>
        <p:nvSpPr>
          <p:cNvPr id="91" name="Diamond 90"/>
          <p:cNvSpPr/>
          <p:nvPr/>
        </p:nvSpPr>
        <p:spPr>
          <a:xfrm>
            <a:off x="8417250" y="1778698"/>
            <a:ext cx="128810" cy="21336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/>
          <p:cNvSpPr/>
          <p:nvPr/>
        </p:nvSpPr>
        <p:spPr>
          <a:xfrm>
            <a:off x="7200900" y="3201987"/>
            <a:ext cx="45719" cy="6032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/>
          <p:nvPr/>
        </p:nvCxnSpPr>
        <p:spPr>
          <a:xfrm flipH="1">
            <a:off x="7322196" y="3262312"/>
            <a:ext cx="666750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08571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it Works - Summary</a:t>
            </a:r>
          </a:p>
        </p:txBody>
      </p:sp>
      <p:pic>
        <p:nvPicPr>
          <p:cNvPr id="2050" name="Picture 2" descr="https://www.lakos.com/wp-content/uploads/2019/04/HIW-Screen-Filter-imag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515" y="994868"/>
            <a:ext cx="7223760" cy="5506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40997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Internal Fine Screen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6927" y="913131"/>
            <a:ext cx="266700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005EB8"/>
                </a:solidFill>
              </a:rPr>
              <a:t>Sintered</a:t>
            </a:r>
          </a:p>
          <a:p>
            <a:pPr algn="ctr"/>
            <a:r>
              <a:rPr lang="en-US" sz="2400" b="1" dirty="0">
                <a:solidFill>
                  <a:srgbClr val="005EB8"/>
                </a:solidFill>
              </a:rPr>
              <a:t>STANDARD</a:t>
            </a:r>
          </a:p>
        </p:txBody>
      </p:sp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854" y="1683796"/>
            <a:ext cx="2612073" cy="2612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7672" y="1679626"/>
            <a:ext cx="2616244" cy="2616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297672" y="914174"/>
            <a:ext cx="266700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/>
              <a:t>Wedge Wire Slotted</a:t>
            </a:r>
          </a:p>
          <a:p>
            <a:pPr algn="ctr"/>
            <a:r>
              <a:rPr lang="en-US" sz="2400" dirty="0"/>
              <a:t>Optional</a:t>
            </a: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1014391" y="4411983"/>
            <a:ext cx="3354409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316L Stainless Steel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600" dirty="0"/>
              <a:t>Screen fused to stainless steel perforated plate for durability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600" dirty="0"/>
              <a:t>Micron Options: </a:t>
            </a:r>
            <a:r>
              <a:rPr lang="en-US" sz="1600" dirty="0"/>
              <a:t>5, 10, 25, 50, 75, 100, 120, 150, 200, 300, 500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sz="1600" dirty="0"/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5272294" y="4411983"/>
            <a:ext cx="3354409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316L Stainless Steel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600" dirty="0"/>
              <a:t>Better suited for removal of fibrous material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sz="1600" dirty="0"/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600" dirty="0"/>
              <a:t>Micron Options: </a:t>
            </a:r>
            <a:r>
              <a:rPr lang="en-US" sz="1600" dirty="0"/>
              <a:t>25, 50, 75, 100, 120, 150, 200, 300, 500</a:t>
            </a:r>
          </a:p>
        </p:txBody>
      </p:sp>
    </p:spTree>
    <p:extLst>
      <p:ext uri="{BB962C8B-B14F-4D97-AF65-F5344CB8AC3E}">
        <p14:creationId xmlns:p14="http://schemas.microsoft.com/office/powerpoint/2010/main" val="13245565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Screen Filter Models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953" y="1371585"/>
            <a:ext cx="8205560" cy="147323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93" y="3419475"/>
            <a:ext cx="3133755" cy="183747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237" y="4368612"/>
            <a:ext cx="3141491" cy="1785457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367481" y="4781324"/>
            <a:ext cx="1547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Dual Screen Heavy Duty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15315" y="4585637"/>
            <a:ext cx="1718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Dual Screen Standard Duty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62657" y="5920470"/>
            <a:ext cx="18046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Single Screen Standard Duty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59" b="7912"/>
          <a:stretch/>
        </p:blipFill>
        <p:spPr>
          <a:xfrm>
            <a:off x="5626831" y="3569869"/>
            <a:ext cx="3295650" cy="1081317"/>
          </a:xfrm>
          <a:prstGeom prst="rect">
            <a:avLst/>
          </a:prstGeom>
        </p:spPr>
      </p:pic>
      <p:sp>
        <p:nvSpPr>
          <p:cNvPr id="21" name="Rectangle 7"/>
          <p:cNvSpPr>
            <a:spLocks noChangeArrowheads="1"/>
          </p:cNvSpPr>
          <p:nvPr/>
        </p:nvSpPr>
        <p:spPr bwMode="auto">
          <a:xfrm>
            <a:off x="466953" y="2828277"/>
            <a:ext cx="405742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100" dirty="0"/>
              <a:t>All filter models meet the following criteria:</a:t>
            </a:r>
          </a:p>
          <a:p>
            <a:pPr marL="171450" indent="-114300">
              <a:buFont typeface="Arial" panose="020B0604020202020204" pitchFamily="34" charset="0"/>
              <a:buChar char="•"/>
            </a:pPr>
            <a:r>
              <a:rPr lang="en-US" altLang="en-US" sz="1100" dirty="0"/>
              <a:t>150psi maximum pressure rating</a:t>
            </a:r>
          </a:p>
          <a:p>
            <a:pPr marL="171450" indent="-114300">
              <a:buFont typeface="Arial" panose="020B0604020202020204" pitchFamily="34" charset="0"/>
              <a:buChar char="•"/>
            </a:pPr>
            <a:r>
              <a:rPr lang="en-US" altLang="en-US" sz="1100" dirty="0"/>
              <a:t>200°F maximum temperature rating</a:t>
            </a:r>
          </a:p>
          <a:p>
            <a:pPr marL="171450" indent="-114300">
              <a:buFont typeface="Arial" panose="020B0604020202020204" pitchFamily="34" charset="0"/>
              <a:buChar char="•"/>
            </a:pPr>
            <a:r>
              <a:rPr lang="en-US" altLang="en-US" sz="1100" dirty="0"/>
              <a:t>304L stainless housing with 316L stainless internal screen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624" y="4067702"/>
            <a:ext cx="1177914" cy="278610"/>
          </a:xfrm>
          <a:prstGeom prst="rect">
            <a:avLst/>
          </a:prstGeom>
          <a:scene3d>
            <a:camera prst="perspectiveHeroicExtremeRightFacing"/>
            <a:lightRig rig="threePt" dir="t"/>
          </a:scene3d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806" y="4938824"/>
            <a:ext cx="1028983" cy="243384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842" y="3854975"/>
            <a:ext cx="1028983" cy="243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5674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Screen Filter Model Selection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953" y="1371585"/>
            <a:ext cx="8205560" cy="1473233"/>
          </a:xfrm>
          <a:prstGeom prst="rect">
            <a:avLst/>
          </a:prstGeom>
        </p:spPr>
      </p:pic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437927" y="3075761"/>
            <a:ext cx="4800372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600" dirty="0"/>
              <a:t>Required information for model selection:</a:t>
            </a:r>
          </a:p>
          <a:p>
            <a:pPr marL="514350" indent="-285750">
              <a:buFont typeface="Wingdings" panose="05000000000000000000" pitchFamily="2" charset="2"/>
              <a:buChar char="Ø"/>
            </a:pPr>
            <a:endParaRPr lang="en-US" altLang="en-US" sz="1600" b="1" dirty="0"/>
          </a:p>
          <a:p>
            <a:pPr marL="571500" indent="-342900">
              <a:buFont typeface="+mj-lt"/>
              <a:buAutoNum type="arabicPeriod"/>
            </a:pPr>
            <a:r>
              <a:rPr lang="en-US" altLang="en-US" sz="1600" b="1" dirty="0"/>
              <a:t>Flow Rate</a:t>
            </a:r>
          </a:p>
          <a:p>
            <a:pPr marL="571500" indent="-342900">
              <a:buFont typeface="+mj-lt"/>
              <a:buAutoNum type="arabicPeriod"/>
            </a:pPr>
            <a:r>
              <a:rPr lang="en-US" altLang="en-US" sz="1600" b="1" dirty="0"/>
              <a:t>Micron filtration required </a:t>
            </a:r>
            <a:r>
              <a:rPr lang="en-US" altLang="en-US" sz="1600" dirty="0"/>
              <a:t>- Dependent on downstream filtration requirements for downstream equipment to operate properly</a:t>
            </a:r>
          </a:p>
          <a:p>
            <a:pPr marL="571500" indent="-342900">
              <a:buFont typeface="+mj-lt"/>
              <a:buAutoNum type="arabicPeriod"/>
            </a:pPr>
            <a:r>
              <a:rPr lang="en-US" altLang="en-US" sz="1600" b="1" dirty="0"/>
              <a:t>TSS Solids loading (ppm) </a:t>
            </a:r>
            <a:r>
              <a:rPr lang="en-US" altLang="en-US" sz="1600" dirty="0"/>
              <a:t>– Can be estimated based on similar known water source solids loading</a:t>
            </a:r>
          </a:p>
          <a:p>
            <a:pPr marL="571500" indent="-342900">
              <a:buFont typeface="+mj-lt"/>
              <a:buAutoNum type="arabicPeriod"/>
            </a:pPr>
            <a:endParaRPr lang="en-US" altLang="en-US" sz="1600" b="1" dirty="0"/>
          </a:p>
          <a:p>
            <a:pPr marL="571500" indent="-342900">
              <a:buFont typeface="+mj-lt"/>
              <a:buAutoNum type="arabicPeriod"/>
            </a:pPr>
            <a:r>
              <a:rPr lang="en-US" altLang="en-US" sz="1600" b="1" dirty="0"/>
              <a:t>Inlet Pressure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857299" y="3593918"/>
            <a:ext cx="238125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085899" y="3589631"/>
            <a:ext cx="9525" cy="175307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847774" y="5331278"/>
            <a:ext cx="238125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5085899" y="4466169"/>
            <a:ext cx="850106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936005" y="4004504"/>
            <a:ext cx="2312144" cy="923330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Used to determine minimum required </a:t>
            </a:r>
            <a:r>
              <a:rPr lang="en-US" b="1" dirty="0"/>
              <a:t>screen surface area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2503725" y="5692140"/>
            <a:ext cx="2921715" cy="4732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425440" y="5230475"/>
            <a:ext cx="3493747" cy="923330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Used to determine </a:t>
            </a:r>
            <a:r>
              <a:rPr lang="en-US" b="1" dirty="0"/>
              <a:t>flush method</a:t>
            </a:r>
          </a:p>
          <a:p>
            <a:pPr algn="ctr"/>
            <a:r>
              <a:rPr lang="en-US" dirty="0"/>
              <a:t>40-150psi = Hydraulic</a:t>
            </a:r>
          </a:p>
          <a:p>
            <a:pPr algn="ctr"/>
            <a:r>
              <a:rPr lang="en-US" dirty="0"/>
              <a:t>15-39psi = Electric/Low-Pressure</a:t>
            </a:r>
          </a:p>
        </p:txBody>
      </p:sp>
    </p:spTree>
    <p:extLst>
      <p:ext uri="{BB962C8B-B14F-4D97-AF65-F5344CB8AC3E}">
        <p14:creationId xmlns:p14="http://schemas.microsoft.com/office/powerpoint/2010/main" val="34437875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Screen Filter Model Selection</a:t>
            </a: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580801" y="4145982"/>
            <a:ext cx="7905974" cy="115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715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en-US" sz="1600" b="1" dirty="0"/>
              <a:t>Flow Rate </a:t>
            </a:r>
            <a:r>
              <a:rPr lang="en-US" altLang="en-US" sz="1600" dirty="0"/>
              <a:t>– Higher flows require more screen area</a:t>
            </a:r>
          </a:p>
          <a:p>
            <a:pPr marL="5715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en-US" sz="1600" b="1" dirty="0"/>
              <a:t>Micron filtration required </a:t>
            </a:r>
            <a:r>
              <a:rPr lang="en-US" altLang="en-US" sz="1600" dirty="0"/>
              <a:t>– Smaller micron screens require more screen area</a:t>
            </a:r>
          </a:p>
          <a:p>
            <a:pPr marL="5715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en-US" sz="1600" b="1" dirty="0"/>
              <a:t>TSS Solids loading (ppm) </a:t>
            </a:r>
            <a:r>
              <a:rPr lang="en-US" altLang="en-US" sz="1600" dirty="0"/>
              <a:t>– Higher solids loading require more screen area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086618" y="1013298"/>
            <a:ext cx="4894340" cy="757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100" u="sng" dirty="0"/>
              <a:t>Screen Area Calculation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142" y="2075669"/>
            <a:ext cx="8438270" cy="1638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2876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Screen Filter Model Selection</a:t>
            </a: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590326" y="3894911"/>
            <a:ext cx="7905974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71500" indent="-342900">
              <a:buFont typeface="+mj-lt"/>
              <a:buAutoNum type="arabicPeriod"/>
            </a:pPr>
            <a:r>
              <a:rPr lang="en-US" altLang="en-US" sz="1600" b="1" dirty="0"/>
              <a:t>Flow Rate </a:t>
            </a:r>
            <a:r>
              <a:rPr lang="en-US" altLang="en-US" sz="1600" dirty="0"/>
              <a:t>– 1000 </a:t>
            </a:r>
            <a:r>
              <a:rPr lang="en-US" altLang="en-US" sz="1600" dirty="0" err="1"/>
              <a:t>gpm</a:t>
            </a:r>
            <a:endParaRPr lang="en-US" altLang="en-US" sz="1600" dirty="0"/>
          </a:p>
          <a:p>
            <a:pPr marL="571500" indent="-342900">
              <a:buFont typeface="+mj-lt"/>
              <a:buAutoNum type="arabicPeriod"/>
            </a:pPr>
            <a:r>
              <a:rPr lang="en-US" altLang="en-US" sz="1600" b="1" dirty="0"/>
              <a:t>Micron filtration required </a:t>
            </a:r>
            <a:r>
              <a:rPr lang="en-US" altLang="en-US" sz="1600" dirty="0"/>
              <a:t>– 100 micron</a:t>
            </a:r>
          </a:p>
          <a:p>
            <a:pPr marL="571500" indent="-342900">
              <a:buFont typeface="+mj-lt"/>
              <a:buAutoNum type="arabicPeriod"/>
            </a:pPr>
            <a:r>
              <a:rPr lang="en-US" altLang="en-US" sz="1600" b="1" dirty="0"/>
              <a:t>TSS Solids loading (ppm) </a:t>
            </a:r>
            <a:r>
              <a:rPr lang="en-US" altLang="en-US" sz="1600" dirty="0"/>
              <a:t>– Average/Moderate 26-70ppm</a:t>
            </a:r>
          </a:p>
          <a:p>
            <a:pPr marL="571500" indent="-342900">
              <a:buFont typeface="+mj-lt"/>
              <a:buAutoNum type="arabicPeriod"/>
            </a:pPr>
            <a:r>
              <a:rPr lang="en-US" altLang="en-US" sz="1600" b="1" dirty="0"/>
              <a:t>Inlet Pressure </a:t>
            </a:r>
            <a:r>
              <a:rPr lang="en-US" altLang="en-US" sz="1600" dirty="0"/>
              <a:t>– 50psi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086618" y="1013298"/>
            <a:ext cx="4894340" cy="757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100" u="sng" dirty="0"/>
              <a:t>Screen Area Calculation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142" y="2075669"/>
            <a:ext cx="8438270" cy="1638499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450548" y="1583577"/>
            <a:ext cx="2324623" cy="4023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b="1" dirty="0"/>
              <a:t>Example</a:t>
            </a:r>
          </a:p>
        </p:txBody>
      </p:sp>
      <p:sp>
        <p:nvSpPr>
          <p:cNvPr id="4" name="Rectangle 3"/>
          <p:cNvSpPr/>
          <p:nvPr/>
        </p:nvSpPr>
        <p:spPr>
          <a:xfrm>
            <a:off x="4819650" y="2952750"/>
            <a:ext cx="514350" cy="22860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>
            <a:stCxn id="4" idx="2"/>
          </p:cNvCxnSpPr>
          <p:nvPr/>
        </p:nvCxnSpPr>
        <p:spPr>
          <a:xfrm>
            <a:off x="5076825" y="3181350"/>
            <a:ext cx="895350" cy="212407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164697" y="5238597"/>
            <a:ext cx="689632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28600"/>
            <a:r>
              <a:rPr lang="en-US" altLang="en-US" sz="1600" dirty="0"/>
              <a:t>Minimum Screen Area Required = 1000 </a:t>
            </a:r>
            <a:r>
              <a:rPr lang="en-US" altLang="en-US" sz="1600" dirty="0" err="1"/>
              <a:t>gpm</a:t>
            </a:r>
            <a:r>
              <a:rPr lang="en-US" altLang="en-US" sz="1600" dirty="0"/>
              <a:t> ÷ 1.389 = 720 in</a:t>
            </a:r>
            <a:r>
              <a:rPr lang="en-US" altLang="en-US" sz="1600" baseline="30000" dirty="0"/>
              <a:t>2 </a:t>
            </a:r>
            <a:r>
              <a:rPr lang="en-US" altLang="en-US" sz="1600" dirty="0"/>
              <a:t>= 5 ft</a:t>
            </a:r>
            <a:r>
              <a:rPr lang="en-US" altLang="en-US" sz="1600" baseline="300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8052405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Screen Filter Model Selection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953" y="1981185"/>
            <a:ext cx="8205560" cy="1473233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2086618" y="1013298"/>
            <a:ext cx="4894340" cy="757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100" u="sng" dirty="0"/>
              <a:t>Screen Area Calculation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3450548" y="1583577"/>
            <a:ext cx="2324623" cy="4023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b="1" dirty="0"/>
              <a:t>Example (cont.)</a:t>
            </a:r>
          </a:p>
        </p:txBody>
      </p: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590326" y="3894911"/>
            <a:ext cx="7905974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71500" indent="-342900">
              <a:buFont typeface="+mj-lt"/>
              <a:buAutoNum type="arabicPeriod"/>
            </a:pPr>
            <a:r>
              <a:rPr lang="en-US" altLang="en-US" sz="1600" b="1" dirty="0"/>
              <a:t>Flow Rate </a:t>
            </a:r>
            <a:r>
              <a:rPr lang="en-US" altLang="en-US" sz="1600" dirty="0"/>
              <a:t>– 1000 </a:t>
            </a:r>
            <a:r>
              <a:rPr lang="en-US" altLang="en-US" sz="1600" dirty="0" err="1"/>
              <a:t>gpm</a:t>
            </a:r>
            <a:endParaRPr lang="en-US" altLang="en-US" sz="1600" dirty="0"/>
          </a:p>
          <a:p>
            <a:pPr marL="571500" indent="-342900">
              <a:buFont typeface="+mj-lt"/>
              <a:buAutoNum type="arabicPeriod"/>
            </a:pPr>
            <a:r>
              <a:rPr lang="en-US" altLang="en-US" sz="1600" b="1" dirty="0"/>
              <a:t>Micron filtration required </a:t>
            </a:r>
            <a:r>
              <a:rPr lang="en-US" altLang="en-US" sz="1600" dirty="0"/>
              <a:t>– 100 micron</a:t>
            </a:r>
          </a:p>
          <a:p>
            <a:pPr marL="571500" indent="-342900">
              <a:buFont typeface="+mj-lt"/>
              <a:buAutoNum type="arabicPeriod"/>
            </a:pPr>
            <a:r>
              <a:rPr lang="en-US" altLang="en-US" sz="1600" b="1" dirty="0"/>
              <a:t>TSS Solids loading (ppm) </a:t>
            </a:r>
            <a:r>
              <a:rPr lang="en-US" altLang="en-US" sz="1600" dirty="0"/>
              <a:t>– Average/Moderate 26-70ppm</a:t>
            </a:r>
          </a:p>
          <a:p>
            <a:pPr marL="571500" indent="-342900">
              <a:buFont typeface="+mj-lt"/>
              <a:buAutoNum type="arabicPeriod"/>
            </a:pPr>
            <a:r>
              <a:rPr lang="en-US" altLang="en-US" sz="1600" b="1" dirty="0"/>
              <a:t>Inlet Pressure </a:t>
            </a:r>
            <a:r>
              <a:rPr lang="en-US" altLang="en-US" sz="1600" dirty="0"/>
              <a:t>– 50psi</a:t>
            </a: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1164697" y="5238597"/>
            <a:ext cx="689632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28600"/>
            <a:r>
              <a:rPr lang="en-US" altLang="en-US" sz="1600" dirty="0"/>
              <a:t>Minimum Screen Area Required = 1000 </a:t>
            </a:r>
            <a:r>
              <a:rPr lang="en-US" altLang="en-US" sz="1600" dirty="0" err="1"/>
              <a:t>gpm</a:t>
            </a:r>
            <a:r>
              <a:rPr lang="en-US" altLang="en-US" sz="1600" dirty="0"/>
              <a:t> ÷ 1.389 = 720 in</a:t>
            </a:r>
            <a:r>
              <a:rPr lang="en-US" altLang="en-US" sz="1600" baseline="30000" dirty="0"/>
              <a:t>2 </a:t>
            </a:r>
            <a:r>
              <a:rPr lang="en-US" altLang="en-US" sz="1600" dirty="0"/>
              <a:t>= 5 ft</a:t>
            </a:r>
            <a:r>
              <a:rPr lang="en-US" altLang="en-US" sz="1600" baseline="30000" dirty="0"/>
              <a:t>2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148747" y="5238597"/>
            <a:ext cx="556978" cy="33855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2767247" y="4648201"/>
            <a:ext cx="585553" cy="32392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2402122" y="3894911"/>
            <a:ext cx="1001478" cy="32392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704558" y="5655292"/>
            <a:ext cx="7730350" cy="830997"/>
          </a:xfrm>
          <a:prstGeom prst="rect">
            <a:avLst/>
          </a:prstGeom>
          <a:noFill/>
          <a:ln w="12700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28600"/>
            <a:r>
              <a:rPr lang="en-US" altLang="en-US" sz="1600" dirty="0"/>
              <a:t>Model Selection Options: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altLang="en-US" sz="1600" dirty="0"/>
              <a:t>6” Dual Screen Standard Duty Hydraulic with 5 ft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 of 100 micron screen area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altLang="en-US" sz="1600" dirty="0"/>
              <a:t>6” Single Screen Standard Duty Hydraulic with 5 ft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 of 100 micron screen area</a:t>
            </a:r>
            <a:endParaRPr lang="en-US" altLang="en-US" sz="1600" baseline="30000" dirty="0"/>
          </a:p>
        </p:txBody>
      </p:sp>
    </p:spTree>
    <p:extLst>
      <p:ext uri="{BB962C8B-B14F-4D97-AF65-F5344CB8AC3E}">
        <p14:creationId xmlns:p14="http://schemas.microsoft.com/office/powerpoint/2010/main" val="17487052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Screen Filter Model Selection</a:t>
            </a: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590326" y="3894911"/>
            <a:ext cx="7905974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71500" indent="-342900">
              <a:buFont typeface="+mj-lt"/>
              <a:buAutoNum type="arabicPeriod"/>
            </a:pPr>
            <a:r>
              <a:rPr lang="en-US" altLang="en-US" sz="1600" b="1" dirty="0"/>
              <a:t>Flow Rate </a:t>
            </a:r>
            <a:r>
              <a:rPr lang="en-US" altLang="en-US" sz="1600" dirty="0"/>
              <a:t>– 1000 </a:t>
            </a:r>
            <a:r>
              <a:rPr lang="en-US" altLang="en-US" sz="1600" dirty="0" err="1"/>
              <a:t>gpm</a:t>
            </a:r>
            <a:endParaRPr lang="en-US" altLang="en-US" sz="1600" dirty="0"/>
          </a:p>
          <a:p>
            <a:pPr marL="571500" indent="-342900">
              <a:buFont typeface="+mj-lt"/>
              <a:buAutoNum type="arabicPeriod"/>
            </a:pPr>
            <a:r>
              <a:rPr lang="en-US" altLang="en-US" sz="1600" b="1" dirty="0"/>
              <a:t>Micron filtration required </a:t>
            </a:r>
            <a:r>
              <a:rPr lang="en-US" altLang="en-US" sz="1600" dirty="0"/>
              <a:t>– </a:t>
            </a:r>
            <a:r>
              <a:rPr lang="en-US" altLang="en-US" sz="1600" dirty="0">
                <a:solidFill>
                  <a:srgbClr val="FF0000"/>
                </a:solidFill>
              </a:rPr>
              <a:t>50 micron</a:t>
            </a:r>
          </a:p>
          <a:p>
            <a:pPr marL="571500" indent="-342900">
              <a:buFont typeface="+mj-lt"/>
              <a:buAutoNum type="arabicPeriod"/>
            </a:pPr>
            <a:r>
              <a:rPr lang="en-US" altLang="en-US" sz="1600" b="1" dirty="0"/>
              <a:t>TSS Solids loading (ppm) </a:t>
            </a:r>
            <a:r>
              <a:rPr lang="en-US" altLang="en-US" sz="1600" dirty="0"/>
              <a:t>– Average/Moderate 26-70ppm</a:t>
            </a:r>
          </a:p>
          <a:p>
            <a:pPr marL="571500" indent="-342900">
              <a:buFont typeface="+mj-lt"/>
              <a:buAutoNum type="arabicPeriod"/>
            </a:pPr>
            <a:r>
              <a:rPr lang="en-US" altLang="en-US" sz="1600" b="1" dirty="0"/>
              <a:t>Inlet Pressure </a:t>
            </a:r>
            <a:r>
              <a:rPr lang="en-US" altLang="en-US" sz="1600" dirty="0"/>
              <a:t>– 50psi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086618" y="1013298"/>
            <a:ext cx="4894340" cy="757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100" u="sng" dirty="0"/>
              <a:t>Screen Area Calculation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142" y="2075669"/>
            <a:ext cx="8438270" cy="1638499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450548" y="1583577"/>
            <a:ext cx="2324623" cy="4023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b="1" dirty="0"/>
              <a:t>Example (cont.)</a:t>
            </a:r>
          </a:p>
        </p:txBody>
      </p:sp>
      <p:sp>
        <p:nvSpPr>
          <p:cNvPr id="4" name="Rectangle 3"/>
          <p:cNvSpPr/>
          <p:nvPr/>
        </p:nvSpPr>
        <p:spPr>
          <a:xfrm>
            <a:off x="3705225" y="2923493"/>
            <a:ext cx="514350" cy="22860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028476" y="5170259"/>
            <a:ext cx="701062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28600"/>
            <a:r>
              <a:rPr lang="en-US" altLang="en-US" sz="1600" dirty="0"/>
              <a:t>Minimum Screen Area Required = 1000 </a:t>
            </a:r>
            <a:r>
              <a:rPr lang="en-US" altLang="en-US" sz="1600" dirty="0" err="1"/>
              <a:t>gpm</a:t>
            </a:r>
            <a:r>
              <a:rPr lang="en-US" altLang="en-US" sz="1600" dirty="0"/>
              <a:t> ÷ 0.688 = 1453 in</a:t>
            </a:r>
            <a:r>
              <a:rPr lang="en-US" altLang="en-US" sz="1600" baseline="30000" dirty="0"/>
              <a:t>2 </a:t>
            </a:r>
            <a:r>
              <a:rPr lang="en-US" altLang="en-US" sz="1600" dirty="0"/>
              <a:t>= 10.1 ft</a:t>
            </a:r>
            <a:r>
              <a:rPr lang="en-US" altLang="en-US" sz="1600" baseline="30000" dirty="0"/>
              <a:t>2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219575" y="3152093"/>
            <a:ext cx="1476375" cy="2086657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593298" y="5706943"/>
            <a:ext cx="4217077" cy="646331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Selecting a smaller micron screen results in a larger screen area requirement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50235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Screen Filter Model Selection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953" y="1981185"/>
            <a:ext cx="8205560" cy="1473233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2086618" y="1013298"/>
            <a:ext cx="4894340" cy="757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100" u="sng" dirty="0"/>
              <a:t>Screen Area Calculation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3450548" y="1583577"/>
            <a:ext cx="2324623" cy="4023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b="1" dirty="0"/>
              <a:t>Example (cont.)</a:t>
            </a:r>
          </a:p>
        </p:txBody>
      </p: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590326" y="3894911"/>
            <a:ext cx="7905974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71500" indent="-342900">
              <a:buFont typeface="+mj-lt"/>
              <a:buAutoNum type="arabicPeriod"/>
            </a:pPr>
            <a:r>
              <a:rPr lang="en-US" altLang="en-US" sz="1600" b="1" dirty="0"/>
              <a:t>Flow Rate </a:t>
            </a:r>
            <a:r>
              <a:rPr lang="en-US" altLang="en-US" sz="1600" dirty="0"/>
              <a:t>– 1000 </a:t>
            </a:r>
            <a:r>
              <a:rPr lang="en-US" altLang="en-US" sz="1600" dirty="0" err="1"/>
              <a:t>gpm</a:t>
            </a:r>
            <a:endParaRPr lang="en-US" altLang="en-US" sz="1600" dirty="0"/>
          </a:p>
          <a:p>
            <a:pPr marL="571500" indent="-342900">
              <a:buFont typeface="+mj-lt"/>
              <a:buAutoNum type="arabicPeriod"/>
            </a:pPr>
            <a:r>
              <a:rPr lang="en-US" altLang="en-US" sz="1600" b="1" dirty="0"/>
              <a:t>Micron filtration required </a:t>
            </a:r>
            <a:r>
              <a:rPr lang="en-US" altLang="en-US" sz="1600" dirty="0"/>
              <a:t>– 50 micron</a:t>
            </a:r>
          </a:p>
          <a:p>
            <a:pPr marL="571500" indent="-342900">
              <a:buFont typeface="+mj-lt"/>
              <a:buAutoNum type="arabicPeriod"/>
            </a:pPr>
            <a:r>
              <a:rPr lang="en-US" altLang="en-US" sz="1600" b="1" dirty="0"/>
              <a:t>TSS Solids loading (ppm) </a:t>
            </a:r>
            <a:r>
              <a:rPr lang="en-US" altLang="en-US" sz="1600" dirty="0"/>
              <a:t>– Average/Moderate 26-70ppm</a:t>
            </a:r>
          </a:p>
          <a:p>
            <a:pPr marL="571500" indent="-342900">
              <a:buFont typeface="+mj-lt"/>
              <a:buAutoNum type="arabicPeriod"/>
            </a:pPr>
            <a:r>
              <a:rPr lang="en-US" altLang="en-US" sz="1600" b="1" dirty="0"/>
              <a:t>Inlet Pressure </a:t>
            </a:r>
            <a:r>
              <a:rPr lang="en-US" altLang="en-US" sz="1600" dirty="0"/>
              <a:t>– 50psi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282097" y="5170259"/>
            <a:ext cx="690328" cy="33855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2767247" y="4648201"/>
            <a:ext cx="585553" cy="32392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2402122" y="3894911"/>
            <a:ext cx="1001478" cy="32392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704558" y="5655292"/>
            <a:ext cx="7730350" cy="584775"/>
          </a:xfrm>
          <a:prstGeom prst="rect">
            <a:avLst/>
          </a:prstGeom>
          <a:noFill/>
          <a:ln w="12700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28600"/>
            <a:r>
              <a:rPr lang="en-US" altLang="en-US" sz="1600" dirty="0"/>
              <a:t>Only one model selection: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altLang="en-US" sz="1600" dirty="0"/>
              <a:t>6” Dual Screen Heavy Duty Hydraulic with 12.25 ft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 of 100 micron screen area</a:t>
            </a:r>
            <a:endParaRPr lang="en-US" altLang="en-US" sz="1600" baseline="30000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028476" y="5170259"/>
            <a:ext cx="701062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28600"/>
            <a:r>
              <a:rPr lang="en-US" altLang="en-US" sz="1600" dirty="0"/>
              <a:t>Minimum Screen Area Required = 1000 </a:t>
            </a:r>
            <a:r>
              <a:rPr lang="en-US" altLang="en-US" sz="1600" dirty="0" err="1"/>
              <a:t>gpm</a:t>
            </a:r>
            <a:r>
              <a:rPr lang="en-US" altLang="en-US" sz="1600" dirty="0"/>
              <a:t> ÷ 0.688 = 1453 in</a:t>
            </a:r>
            <a:r>
              <a:rPr lang="en-US" altLang="en-US" sz="1600" baseline="30000" dirty="0"/>
              <a:t>2 </a:t>
            </a:r>
            <a:r>
              <a:rPr lang="en-US" altLang="en-US" sz="1600" dirty="0"/>
              <a:t>= 10.1 ft</a:t>
            </a:r>
            <a:r>
              <a:rPr lang="en-US" altLang="en-US" sz="1600" baseline="300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9525928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324" y="1066800"/>
            <a:ext cx="8430909" cy="5442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Best Practice Installation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2466975" y="942975"/>
            <a:ext cx="3981450" cy="647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047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Staged Filtration Solutions</a:t>
            </a: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342608" y="1397617"/>
            <a:ext cx="7730350" cy="12413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28600"/>
            <a:r>
              <a:rPr lang="en-US" altLang="en-US" sz="1600" dirty="0"/>
              <a:t>For applications with both heavy solids (sand, grit, scale) and lights solids (organics, silt, etc.), staged-filtration is recommended.</a:t>
            </a:r>
          </a:p>
          <a:p>
            <a:pPr marL="228600"/>
            <a:endParaRPr lang="en-US" altLang="en-US" sz="1600" baseline="30000" dirty="0"/>
          </a:p>
          <a:p>
            <a:pPr marL="228600"/>
            <a:r>
              <a:rPr lang="en-US" altLang="en-US" sz="1600" dirty="0"/>
              <a:t>A LAKOS Separator can be installed before a screen filter to remove the heavier particles and allow the screen filter to act as a polishing filter afterwards.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343" y="2885901"/>
            <a:ext cx="2990361" cy="1731087"/>
          </a:xfrm>
          <a:prstGeom prst="rect">
            <a:avLst/>
          </a:prstGeom>
        </p:spPr>
      </p:pic>
      <p:sp>
        <p:nvSpPr>
          <p:cNvPr id="21" name="Cross 20"/>
          <p:cNvSpPr/>
          <p:nvPr/>
        </p:nvSpPr>
        <p:spPr>
          <a:xfrm>
            <a:off x="2096588" y="4445459"/>
            <a:ext cx="490800" cy="434255"/>
          </a:xfrm>
          <a:prstGeom prst="plus">
            <a:avLst>
              <a:gd name="adj" fmla="val 3510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59" b="7912"/>
          <a:stretch/>
        </p:blipFill>
        <p:spPr>
          <a:xfrm>
            <a:off x="1140419" y="5142442"/>
            <a:ext cx="2893939" cy="11578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9359" y="2885901"/>
            <a:ext cx="4270278" cy="3196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4061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3966C89D-5194-4D71-93B5-96CFB62F58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45" y="1545640"/>
            <a:ext cx="7233710" cy="429077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FF5D701-FFB6-4CFD-93CA-D285E0D5B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656"/>
            <a:ext cx="6901097" cy="724479"/>
          </a:xfrm>
        </p:spPr>
        <p:txBody>
          <a:bodyPr>
            <a:normAutofit/>
          </a:bodyPr>
          <a:lstStyle/>
          <a:p>
            <a:r>
              <a:rPr lang="en-US" dirty="0"/>
              <a:t>Contact Information</a:t>
            </a:r>
          </a:p>
        </p:txBody>
      </p:sp>
    </p:spTree>
    <p:extLst>
      <p:ext uri="{BB962C8B-B14F-4D97-AF65-F5344CB8AC3E}">
        <p14:creationId xmlns:p14="http://schemas.microsoft.com/office/powerpoint/2010/main" val="1644791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akos_Filtration_solutions_template_4x3.pptx" id="{C3EEC615-665F-4AB0-ADEB-88C35C630145}" vid="{FA5A41CF-FB6A-44CF-97F9-FCFBA52EDAA3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AB52697DFEA2548B80DD1CDB57B9F74" ma:contentTypeVersion="0" ma:contentTypeDescription="Create a new document." ma:contentTypeScope="" ma:versionID="9a92c528e9c5b93b41c2f65761d3a925">
  <xsd:schema xmlns:xsd="http://www.w3.org/2001/XMLSchema" xmlns:xs="http://www.w3.org/2001/XMLSchema" xmlns:p="http://schemas.microsoft.com/office/2006/metadata/properties" xmlns:ns2="7c76fc42-ddf5-46d0-89e2-37a455c6ca35" targetNamespace="http://schemas.microsoft.com/office/2006/metadata/properties" ma:root="true" ma:fieldsID="e7ac69e86c340f2730c5246666df1b59" ns2:_="">
    <xsd:import namespace="7c76fc42-ddf5-46d0-89e2-37a455c6ca3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76fc42-ddf5-46d0-89e2-37a455c6ca35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/>
</file>

<file path=customXml/itemProps1.xml><?xml version="1.0" encoding="utf-8"?>
<ds:datastoreItem xmlns:ds="http://schemas.openxmlformats.org/officeDocument/2006/customXml" ds:itemID="{5F437EC9-3F5D-4972-99CE-42A4B23DAAB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c76fc42-ddf5-46d0-89e2-37a455c6ca3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E11ECB2-7016-4DE1-BBC3-184A95CEAD5E}">
  <ds:schemaRefs>
    <ds:schemaRef ds:uri="http://schemas.microsoft.com/office/2006/documentManagement/types"/>
    <ds:schemaRef ds:uri="http://purl.org/dc/dcmitype/"/>
    <ds:schemaRef ds:uri="http://schemas.microsoft.com/office/2006/metadata/properties"/>
    <ds:schemaRef ds:uri="http://www.w3.org/XML/1998/namespace"/>
    <ds:schemaRef ds:uri="http://purl.org/dc/terms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7c76fc42-ddf5-46d0-89e2-37a455c6ca35"/>
  </ds:schemaRefs>
</ds:datastoreItem>
</file>

<file path=customXml/itemProps3.xml><?xml version="1.0" encoding="utf-8"?>
<ds:datastoreItem xmlns:ds="http://schemas.openxmlformats.org/officeDocument/2006/customXml" ds:itemID="{3E55D423-681F-4BDB-A611-F359DF3EB756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B3BA0DA5-F62F-4936-BA65-57C1AFC4D3FC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Lakos_Filtration_solutions_template_4x3</Template>
  <TotalTime>1606</TotalTime>
  <Words>1149</Words>
  <Application>Microsoft Office PowerPoint</Application>
  <PresentationFormat>On-screen Show (4:3)</PresentationFormat>
  <Paragraphs>184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Wingdings</vt:lpstr>
      <vt:lpstr>Office Theme</vt:lpstr>
      <vt:lpstr>PowerPoint Presentation</vt:lpstr>
      <vt:lpstr>Topic Overview</vt:lpstr>
      <vt:lpstr>Screens: Why ?</vt:lpstr>
      <vt:lpstr>Product Overview/Description</vt:lpstr>
      <vt:lpstr>Key Advantages</vt:lpstr>
      <vt:lpstr>How it Works</vt:lpstr>
      <vt:lpstr>How it Works</vt:lpstr>
      <vt:lpstr>How it Works</vt:lpstr>
      <vt:lpstr>How it Works</vt:lpstr>
      <vt:lpstr>How it Works</vt:lpstr>
      <vt:lpstr>How it Works - Summary</vt:lpstr>
      <vt:lpstr>Internal Fine Screen</vt:lpstr>
      <vt:lpstr>Screen Filter Models</vt:lpstr>
      <vt:lpstr>Screen Filter Model Selection</vt:lpstr>
      <vt:lpstr>Screen Filter Model Selection</vt:lpstr>
      <vt:lpstr>Screen Filter Model Selection</vt:lpstr>
      <vt:lpstr>Screen Filter Model Selection</vt:lpstr>
      <vt:lpstr>Screen Filter Model Selection</vt:lpstr>
      <vt:lpstr>Screen Filter Model Selection</vt:lpstr>
      <vt:lpstr>Best Practice Installation</vt:lpstr>
      <vt:lpstr>Staged Filtration Solutions</vt:lpstr>
      <vt:lpstr>Contact Information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Slide Format TBD</dc:title>
  <dc:creator>Eric Swanson</dc:creator>
  <cp:lastModifiedBy>Zachary Ormonde</cp:lastModifiedBy>
  <cp:revision>73</cp:revision>
  <dcterms:created xsi:type="dcterms:W3CDTF">2020-05-12T01:39:37Z</dcterms:created>
  <dcterms:modified xsi:type="dcterms:W3CDTF">2020-05-19T23:32:09Z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0x0101000AB52697DFEA2548B80DD1CDB57B9F74</vt:lpwstr>
  </property>
</Properties>
</file>