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6" r:id="rId3"/>
    <p:sldId id="279" r:id="rId4"/>
    <p:sldId id="257" r:id="rId5"/>
    <p:sldId id="284" r:id="rId6"/>
    <p:sldId id="281" r:id="rId7"/>
    <p:sldId id="283" r:id="rId8"/>
    <p:sldId id="280" r:id="rId9"/>
    <p:sldId id="264" r:id="rId10"/>
    <p:sldId id="282" r:id="rId11"/>
    <p:sldId id="274" r:id="rId12"/>
    <p:sldId id="275" r:id="rId13"/>
    <p:sldId id="276" r:id="rId14"/>
    <p:sldId id="277" r:id="rId15"/>
    <p:sldId id="261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B8"/>
    <a:srgbClr val="5C4F8E"/>
    <a:srgbClr val="0582FF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4" autoAdjust="0"/>
    <p:restoredTop sz="94660"/>
  </p:normalViewPr>
  <p:slideViewPr>
    <p:cSldViewPr snapToGrid="0">
      <p:cViewPr varScale="1">
        <p:scale>
          <a:sx n="86" d="100"/>
          <a:sy n="86" d="100"/>
        </p:scale>
        <p:origin x="38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7319B-A430-4980-BE7E-D876AA495A0B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D68B7-B566-48D7-86DD-6D2E1EA60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74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06286" y="6343325"/>
            <a:ext cx="470262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03303" y="6343325"/>
            <a:ext cx="617376" cy="365125"/>
          </a:xfrm>
        </p:spPr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8507" y="5719665"/>
            <a:ext cx="4185856" cy="98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50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33" y="1048916"/>
            <a:ext cx="10515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96933" y="6291140"/>
            <a:ext cx="906624" cy="365125"/>
          </a:xfrm>
        </p:spPr>
        <p:txBody>
          <a:bodyPr/>
          <a:lstStyle/>
          <a:p>
            <a:fld id="{3A2ECD06-23DF-4713-A782-00BC7DD7735F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5525" y="6291139"/>
            <a:ext cx="6858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599" y="6291139"/>
            <a:ext cx="617376" cy="365125"/>
          </a:xfrm>
        </p:spPr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860813"/>
            <a:ext cx="9215250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7187" y="39806"/>
            <a:ext cx="3031206" cy="716033"/>
          </a:xfrm>
          <a:prstGeom prst="rect">
            <a:avLst/>
          </a:prstGeom>
        </p:spPr>
      </p:pic>
      <p:sp>
        <p:nvSpPr>
          <p:cNvPr id="10" name="Snip and Round Single Corner Rectangle 9"/>
          <p:cNvSpPr/>
          <p:nvPr userDrawn="1"/>
        </p:nvSpPr>
        <p:spPr>
          <a:xfrm rot="10800000">
            <a:off x="0" y="6721432"/>
            <a:ext cx="12192000" cy="148441"/>
          </a:xfrm>
          <a:prstGeom prst="snipRoundRect">
            <a:avLst/>
          </a:prstGeom>
          <a:gradFill flip="none" rotWithShape="1">
            <a:gsLst>
              <a:gs pos="0">
                <a:srgbClr val="5BC2E7"/>
              </a:gs>
              <a:gs pos="24000">
                <a:srgbClr val="5BC2E7"/>
              </a:gs>
              <a:gs pos="67000">
                <a:srgbClr val="005EB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75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9810" y="5992417"/>
            <a:ext cx="3031206" cy="71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51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9485" y="1167764"/>
            <a:ext cx="5624945" cy="471967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3485" y="1167764"/>
            <a:ext cx="5624945" cy="471967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7187" y="6005399"/>
            <a:ext cx="3031206" cy="71603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 userDrawn="1"/>
        </p:nvSpPr>
        <p:spPr>
          <a:xfrm>
            <a:off x="0" y="0"/>
            <a:ext cx="9215250" cy="795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60813"/>
            <a:ext cx="9215250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7187" y="39806"/>
            <a:ext cx="3031206" cy="716033"/>
          </a:xfrm>
          <a:prstGeom prst="rect">
            <a:avLst/>
          </a:prstGeom>
        </p:spPr>
      </p:pic>
      <p:sp>
        <p:nvSpPr>
          <p:cNvPr id="12" name="Snip and Round Single Corner Rectangle 11"/>
          <p:cNvSpPr/>
          <p:nvPr userDrawn="1"/>
        </p:nvSpPr>
        <p:spPr>
          <a:xfrm rot="10800000">
            <a:off x="0" y="6721432"/>
            <a:ext cx="12192000" cy="148441"/>
          </a:xfrm>
          <a:prstGeom prst="snipRoundRect">
            <a:avLst/>
          </a:prstGeom>
          <a:gradFill flip="none" rotWithShape="1">
            <a:gsLst>
              <a:gs pos="0">
                <a:srgbClr val="5BC2E7"/>
              </a:gs>
              <a:gs pos="24000">
                <a:srgbClr val="5BC2E7"/>
              </a:gs>
              <a:gs pos="67000">
                <a:srgbClr val="005EB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96933" y="6291140"/>
            <a:ext cx="906624" cy="365125"/>
          </a:xfrm>
        </p:spPr>
        <p:txBody>
          <a:bodyPr/>
          <a:lstStyle/>
          <a:p>
            <a:fld id="{3A2ECD06-23DF-4713-A782-00BC7DD7735F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5525" y="6291139"/>
            <a:ext cx="6858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599" y="6291139"/>
            <a:ext cx="617376" cy="365125"/>
          </a:xfrm>
        </p:spPr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27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8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6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558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394" y="105177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394" y="1875683"/>
            <a:ext cx="5157787" cy="3684588"/>
          </a:xfr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47806" y="105177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47806" y="1875683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60813"/>
            <a:ext cx="9215250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7187" y="39806"/>
            <a:ext cx="3031206" cy="7160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7187" y="6005399"/>
            <a:ext cx="3031206" cy="716033"/>
          </a:xfrm>
          <a:prstGeom prst="rect">
            <a:avLst/>
          </a:prstGeom>
        </p:spPr>
      </p:pic>
      <p:sp>
        <p:nvSpPr>
          <p:cNvPr id="13" name="Snip and Round Single Corner Rectangle 12"/>
          <p:cNvSpPr/>
          <p:nvPr userDrawn="1"/>
        </p:nvSpPr>
        <p:spPr>
          <a:xfrm rot="10800000">
            <a:off x="0" y="6721432"/>
            <a:ext cx="12192000" cy="148441"/>
          </a:xfrm>
          <a:prstGeom prst="snipRoundRect">
            <a:avLst/>
          </a:prstGeom>
          <a:gradFill flip="none" rotWithShape="1">
            <a:gsLst>
              <a:gs pos="0">
                <a:srgbClr val="5BC2E7"/>
              </a:gs>
              <a:gs pos="24000">
                <a:srgbClr val="5BC2E7"/>
              </a:gs>
              <a:gs pos="67000">
                <a:srgbClr val="005EB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196933" y="6291140"/>
            <a:ext cx="906624" cy="365125"/>
          </a:xfrm>
        </p:spPr>
        <p:txBody>
          <a:bodyPr/>
          <a:lstStyle/>
          <a:p>
            <a:fld id="{3A2ECD06-23DF-4713-A782-00BC7DD7735F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5525" y="6291139"/>
            <a:ext cx="6858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599" y="6291139"/>
            <a:ext cx="617376" cy="365125"/>
          </a:xfrm>
        </p:spPr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07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15250" cy="79564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860813"/>
            <a:ext cx="9215250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7187" y="39806"/>
            <a:ext cx="3031206" cy="71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17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70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7694" y="6343326"/>
            <a:ext cx="9066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ECD06-23DF-4713-A782-00BC7DD7735F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06286" y="6343325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3360" y="6343325"/>
            <a:ext cx="617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11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6" r:id="rId5"/>
    <p:sldLayoutId id="2147483657" r:id="rId6"/>
    <p:sldLayoutId id="2147483653" r:id="rId7"/>
    <p:sldLayoutId id="2147483654" r:id="rId8"/>
    <p:sldLayoutId id="214748365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36AR7xKmk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LAKOS Products &amp; Solutions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40163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Industrial Factory Training</a:t>
            </a:r>
          </a:p>
          <a:p>
            <a:r>
              <a:rPr lang="en-US" dirty="0" smtClean="0"/>
              <a:t>March 28 – 29, 2019</a:t>
            </a:r>
          </a:p>
          <a:p>
            <a:endParaRPr lang="en-US" dirty="0"/>
          </a:p>
          <a:p>
            <a:r>
              <a:rPr lang="en-US" dirty="0" smtClean="0"/>
              <a:t>Presenter: Tom Cabezut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240836" y="3509963"/>
            <a:ext cx="9829750" cy="0"/>
          </a:xfrm>
          <a:prstGeom prst="line">
            <a:avLst/>
          </a:prstGeom>
          <a:ln w="28575"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25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013"/>
          <a:stretch/>
        </p:blipFill>
        <p:spPr>
          <a:xfrm>
            <a:off x="690670" y="1936703"/>
            <a:ext cx="2076314" cy="18891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186" y="2041654"/>
            <a:ext cx="1143194" cy="143497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63356" y="3878501"/>
            <a:ext cx="2418719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JPX-JPL -  Standard Efficiency Separators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779438" y="3813779"/>
            <a:ext cx="2146309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eJPX</a:t>
            </a:r>
            <a:r>
              <a:rPr lang="en-US" dirty="0" smtClean="0">
                <a:solidFill>
                  <a:schemeClr val="tx1"/>
                </a:solidFill>
              </a:rPr>
              <a:t> - High Efficiency Separators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3" t="9333" b="7333"/>
          <a:stretch/>
        </p:blipFill>
        <p:spPr>
          <a:xfrm>
            <a:off x="4975726" y="4433116"/>
            <a:ext cx="1809749" cy="1513168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4695464" y="6111482"/>
            <a:ext cx="2119126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PRX – Solids Handling Solution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003432" y="6111482"/>
            <a:ext cx="2382434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PPS - Pump Protection Separators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{tag_name_nolink}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4822" y="4505821"/>
            <a:ext cx="839654" cy="147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29436" y="2250372"/>
            <a:ext cx="2133600" cy="1320251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938201" y="3787640"/>
            <a:ext cx="2119126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PWC - Municipal NSF-61 Separators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21599" y="986074"/>
            <a:ext cx="3698675" cy="892552"/>
          </a:xfrm>
          <a:prstGeom prst="rect">
            <a:avLst/>
          </a:prstGeom>
          <a:noFill/>
          <a:ln>
            <a:solidFill>
              <a:srgbClr val="0582FF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/>
            </a:lvl1pPr>
          </a:lstStyle>
          <a:p>
            <a:r>
              <a:rPr lang="en-US" sz="3200" b="1" dirty="0" smtClean="0"/>
              <a:t>SETTLEABLE SOLIDS</a:t>
            </a:r>
          </a:p>
          <a:p>
            <a:r>
              <a:rPr lang="en-US" dirty="0" smtClean="0"/>
              <a:t>Non-Barrier Filters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868" t="1936" r="30466" b="1"/>
          <a:stretch/>
        </p:blipFill>
        <p:spPr>
          <a:xfrm>
            <a:off x="10630033" y="1873384"/>
            <a:ext cx="684481" cy="1830621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9746972" y="3857207"/>
            <a:ext cx="2119126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CSX – Hot Cooking Oil Separator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357721" y="6093354"/>
            <a:ext cx="2119126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FrySafe</a:t>
            </a:r>
            <a:r>
              <a:rPr lang="en-US" dirty="0" smtClean="0">
                <a:solidFill>
                  <a:schemeClr val="tx1"/>
                </a:solidFill>
              </a:rPr>
              <a:t> – Hot Cooking Oil System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9933" y="4364509"/>
            <a:ext cx="1171992" cy="1576671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>
            <a:off x="982915" y="4302788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502933" y="4242237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707576" y="4208858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0542815" y="4302788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031435" y="6522113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333460" y="6531638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766984" y="6529126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660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Products</a:t>
            </a:r>
            <a:endParaRPr lang="en-US" dirty="0"/>
          </a:p>
        </p:txBody>
      </p:sp>
      <p:pic>
        <p:nvPicPr>
          <p:cNvPr id="1028" name="Picture 4" descr="https://lakos.worldsecuresystems.com/images/Screen-Filters-Family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7954" y="2507852"/>
            <a:ext cx="5118791" cy="203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769349" y="4695123"/>
            <a:ext cx="2944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SF – SELF CLEANING SCREENS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001149" y="1204862"/>
            <a:ext cx="3777950" cy="892552"/>
          </a:xfrm>
          <a:prstGeom prst="rect">
            <a:avLst/>
          </a:prstGeom>
          <a:noFill/>
          <a:ln>
            <a:solidFill>
              <a:srgbClr val="0582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FLOATING SOLIDS</a:t>
            </a:r>
          </a:p>
          <a:p>
            <a:pPr algn="ctr"/>
            <a:r>
              <a:rPr lang="en-US" sz="2000" dirty="0" smtClean="0"/>
              <a:t>Barrier Filters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7855567" y="5035880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2478" y="2738672"/>
            <a:ext cx="1805622" cy="1805622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70018" y="4554845"/>
            <a:ext cx="34305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ISF – OPEN WATER </a:t>
            </a:r>
          </a:p>
          <a:p>
            <a:pPr algn="ctr"/>
            <a:r>
              <a:rPr lang="en-US" dirty="0" smtClean="0"/>
              <a:t>INTAKE SCREENS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006901" y="5195527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298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Separators – Standard &amp; High Efficiency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96933" y="1048915"/>
            <a:ext cx="6440934" cy="53688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Features</a:t>
            </a:r>
          </a:p>
          <a:p>
            <a:pPr marL="519113" lvl="1"/>
            <a:r>
              <a:rPr lang="en-US" b="1" dirty="0" smtClean="0"/>
              <a:t>Patented - Centrifugal Action Based</a:t>
            </a:r>
          </a:p>
          <a:p>
            <a:pPr marL="519113" lvl="1"/>
            <a:r>
              <a:rPr lang="en-US" b="1" dirty="0" smtClean="0"/>
              <a:t>No </a:t>
            </a:r>
            <a:r>
              <a:rPr lang="en-US" b="1" dirty="0"/>
              <a:t>moving </a:t>
            </a:r>
            <a:r>
              <a:rPr lang="en-US" b="1" dirty="0" smtClean="0"/>
              <a:t>parts</a:t>
            </a:r>
          </a:p>
          <a:p>
            <a:pPr marL="519113" lvl="1"/>
            <a:r>
              <a:rPr lang="en-US" b="1" dirty="0" smtClean="0"/>
              <a:t>Low and Steady Pressure Loss</a:t>
            </a:r>
          </a:p>
          <a:p>
            <a:pPr marL="519113" lvl="1"/>
            <a:r>
              <a:rPr lang="en-US" b="1" dirty="0" err="1" smtClean="0"/>
              <a:t>eJPX</a:t>
            </a:r>
            <a:r>
              <a:rPr lang="en-US" b="1" dirty="0" smtClean="0"/>
              <a:t>: 3</a:t>
            </a:r>
            <a:r>
              <a:rPr lang="en-US" b="1" baseline="30000" dirty="0" smtClean="0"/>
              <a:t>rd</a:t>
            </a:r>
            <a:r>
              <a:rPr lang="en-US" b="1" dirty="0" smtClean="0"/>
              <a:t> party tested performance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 smtClean="0"/>
              <a:t>Options</a:t>
            </a:r>
          </a:p>
          <a:p>
            <a:pPr marL="519113" lvl="1"/>
            <a:r>
              <a:rPr lang="en-US" dirty="0" smtClean="0"/>
              <a:t>Stainless and </a:t>
            </a:r>
            <a:r>
              <a:rPr lang="en-US" dirty="0" err="1" smtClean="0"/>
              <a:t>Skotchkote</a:t>
            </a:r>
            <a:endParaRPr lang="en-US" dirty="0" smtClean="0"/>
          </a:p>
          <a:p>
            <a:pPr marL="519113" lvl="1"/>
            <a:r>
              <a:rPr lang="en-US" dirty="0" smtClean="0"/>
              <a:t>High Temperature and High Pressure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 smtClean="0"/>
              <a:t>Solution</a:t>
            </a:r>
          </a:p>
          <a:p>
            <a:pPr marL="519113" lvl="1"/>
            <a:r>
              <a:rPr lang="en-US" dirty="0" smtClean="0"/>
              <a:t>Pre-filtration, Protect H/X, Spray Nozzles, and Reduce waste</a:t>
            </a:r>
          </a:p>
          <a:p>
            <a:pPr marL="519113" lvl="1"/>
            <a:r>
              <a:rPr lang="en-US" dirty="0" smtClean="0"/>
              <a:t>Prevent Solids Accumulation in Basins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237982" y="4600147"/>
            <a:ext cx="2628201" cy="1985159"/>
          </a:xfrm>
          <a:prstGeom prst="rect">
            <a:avLst/>
          </a:prstGeom>
          <a:noFill/>
          <a:ln>
            <a:solidFill>
              <a:srgbClr val="005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FLOW RANGE</a:t>
            </a:r>
          </a:p>
          <a:p>
            <a:pPr algn="ctr"/>
            <a:r>
              <a:rPr lang="en-US" b="1" dirty="0" smtClean="0"/>
              <a:t>Standard Efficiency</a:t>
            </a:r>
          </a:p>
          <a:p>
            <a:pPr algn="ctr"/>
            <a:r>
              <a:rPr lang="en-US" sz="1600" dirty="0" smtClean="0"/>
              <a:t>4 US </a:t>
            </a:r>
            <a:r>
              <a:rPr lang="en-US" sz="1600" dirty="0"/>
              <a:t>GPM to </a:t>
            </a:r>
            <a:r>
              <a:rPr lang="en-US" sz="1600" dirty="0" smtClean="0"/>
              <a:t>12,750 </a:t>
            </a:r>
            <a:r>
              <a:rPr lang="en-US" sz="1600" dirty="0"/>
              <a:t>US </a:t>
            </a:r>
            <a:r>
              <a:rPr lang="en-US" sz="1600" dirty="0" smtClean="0"/>
              <a:t>GPM</a:t>
            </a:r>
          </a:p>
          <a:p>
            <a:pPr algn="ctr"/>
            <a:r>
              <a:rPr lang="en-US" sz="1600" dirty="0" smtClean="0"/>
              <a:t>1 </a:t>
            </a:r>
            <a:r>
              <a:rPr lang="en-US" sz="1600" dirty="0"/>
              <a:t>m</a:t>
            </a:r>
            <a:r>
              <a:rPr lang="en-US" sz="1600" baseline="30000" dirty="0"/>
              <a:t>3</a:t>
            </a:r>
            <a:r>
              <a:rPr lang="en-US" sz="1600" dirty="0"/>
              <a:t>/</a:t>
            </a:r>
            <a:r>
              <a:rPr lang="en-US" sz="1600" dirty="0" err="1"/>
              <a:t>hr</a:t>
            </a:r>
            <a:r>
              <a:rPr lang="en-US" sz="1600" dirty="0" smtClean="0"/>
              <a:t> to 2,896 m</a:t>
            </a:r>
            <a:r>
              <a:rPr lang="en-US" sz="1600" baseline="30000" dirty="0" smtClean="0"/>
              <a:t>3</a:t>
            </a:r>
            <a:r>
              <a:rPr lang="en-US" sz="1600" dirty="0" smtClean="0"/>
              <a:t>/</a:t>
            </a:r>
            <a:r>
              <a:rPr lang="en-US" sz="1600" dirty="0" err="1" smtClean="0"/>
              <a:t>hr</a:t>
            </a:r>
            <a:endParaRPr lang="en-US" sz="1600" dirty="0" smtClean="0"/>
          </a:p>
          <a:p>
            <a:pPr algn="ctr"/>
            <a:endParaRPr lang="en-US" sz="500" dirty="0"/>
          </a:p>
          <a:p>
            <a:pPr algn="ctr"/>
            <a:r>
              <a:rPr lang="en-US" b="1" dirty="0" smtClean="0"/>
              <a:t>High Efficiency</a:t>
            </a:r>
          </a:p>
          <a:p>
            <a:pPr algn="ctr"/>
            <a:r>
              <a:rPr lang="en-US" sz="1600" dirty="0" smtClean="0"/>
              <a:t>55 US GPM </a:t>
            </a:r>
            <a:r>
              <a:rPr lang="en-US" sz="1600" dirty="0"/>
              <a:t>- 1,030 </a:t>
            </a:r>
            <a:r>
              <a:rPr lang="en-US" sz="1600" dirty="0" smtClean="0"/>
              <a:t>US GPM </a:t>
            </a:r>
          </a:p>
          <a:p>
            <a:pPr algn="ctr"/>
            <a:r>
              <a:rPr lang="en-US" sz="1600" dirty="0" smtClean="0"/>
              <a:t>12.5</a:t>
            </a:r>
            <a:r>
              <a:rPr lang="en-US" sz="1600" dirty="0"/>
              <a:t> </a:t>
            </a:r>
            <a:r>
              <a:rPr lang="en-US" sz="1600" dirty="0" smtClean="0"/>
              <a:t>m³/</a:t>
            </a:r>
            <a:r>
              <a:rPr lang="en-US" sz="1600" dirty="0" err="1" smtClean="0"/>
              <a:t>hr</a:t>
            </a:r>
            <a:r>
              <a:rPr lang="en-US" sz="1600" dirty="0" smtClean="0"/>
              <a:t> - </a:t>
            </a:r>
            <a:r>
              <a:rPr lang="en-US" sz="1600" dirty="0"/>
              <a:t>233 </a:t>
            </a:r>
            <a:r>
              <a:rPr lang="en-US" sz="1600" dirty="0" smtClean="0"/>
              <a:t>m³/</a:t>
            </a:r>
            <a:r>
              <a:rPr lang="en-US" sz="1600" dirty="0" err="1" smtClean="0"/>
              <a:t>hr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013"/>
          <a:stretch/>
        </p:blipFill>
        <p:spPr>
          <a:xfrm>
            <a:off x="7108201" y="1783008"/>
            <a:ext cx="2107049" cy="1917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000" r="10333"/>
          <a:stretch/>
        </p:blipFill>
        <p:spPr>
          <a:xfrm>
            <a:off x="9977563" y="1658520"/>
            <a:ext cx="1598554" cy="200655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881864" y="3886865"/>
            <a:ext cx="2418719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JPX-JPL -  Standard Efficiency Separators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32465" y="4002095"/>
            <a:ext cx="2146309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eJPX</a:t>
            </a:r>
            <a:r>
              <a:rPr lang="en-US" dirty="0" smtClean="0">
                <a:solidFill>
                  <a:schemeClr val="tx1"/>
                </a:solidFill>
              </a:rPr>
              <a:t> - High Efficiency Separators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601423" y="4405375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455960" y="4430553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27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Separators – Solids Handling Solution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96932" y="1048915"/>
            <a:ext cx="7401071" cy="5368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Features</a:t>
            </a:r>
          </a:p>
          <a:p>
            <a:pPr marL="519113" lvl="1"/>
            <a:r>
              <a:rPr lang="en-US" b="1" dirty="0" smtClean="0"/>
              <a:t>Turn key solids handling solution</a:t>
            </a:r>
          </a:p>
          <a:p>
            <a:pPr marL="519113" lvl="1"/>
            <a:r>
              <a:rPr lang="en-US" b="1" dirty="0" smtClean="0"/>
              <a:t>Includes Solids Disposal Solutions (Drum or Hopper)</a:t>
            </a:r>
          </a:p>
          <a:p>
            <a:pPr marL="519113" lvl="1"/>
            <a:r>
              <a:rPr lang="en-US" b="1" dirty="0" smtClean="0"/>
              <a:t>Available with </a:t>
            </a:r>
            <a:r>
              <a:rPr lang="en-US" b="1" dirty="0" err="1" smtClean="0"/>
              <a:t>eJPX</a:t>
            </a:r>
            <a:r>
              <a:rPr lang="en-US" b="1" dirty="0" smtClean="0"/>
              <a:t> or JPX Separators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 smtClean="0"/>
              <a:t>Options</a:t>
            </a:r>
          </a:p>
          <a:p>
            <a:pPr marL="519113" lvl="1"/>
            <a:r>
              <a:rPr lang="en-US" dirty="0" smtClean="0"/>
              <a:t>Stainless and </a:t>
            </a:r>
            <a:r>
              <a:rPr lang="en-US" dirty="0" err="1" smtClean="0"/>
              <a:t>Skotchkote</a:t>
            </a:r>
            <a:endParaRPr lang="en-US" dirty="0" smtClean="0"/>
          </a:p>
          <a:p>
            <a:pPr marL="519113" lvl="1"/>
            <a:r>
              <a:rPr lang="en-US" dirty="0" smtClean="0"/>
              <a:t>High Temperature and High Pressure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 smtClean="0"/>
              <a:t>Solution</a:t>
            </a:r>
          </a:p>
          <a:p>
            <a:pPr lvl="1"/>
            <a:r>
              <a:rPr lang="en-US" dirty="0" smtClean="0"/>
              <a:t>Keeps Solids out of process and isolated</a:t>
            </a:r>
          </a:p>
          <a:p>
            <a:pPr lvl="1"/>
            <a:r>
              <a:rPr lang="en-US" dirty="0" smtClean="0"/>
              <a:t>Allows for easy disposal of separated solids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3" t="9333" b="7333"/>
          <a:stretch/>
        </p:blipFill>
        <p:spPr>
          <a:xfrm>
            <a:off x="7598004" y="1514059"/>
            <a:ext cx="4107219" cy="343413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493633" y="5130765"/>
            <a:ext cx="2119126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PRX – Solids Handling Solution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9131629" y="5550921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6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Separators – Municipal Separator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96933" y="1048915"/>
            <a:ext cx="6440934" cy="53688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600" b="1" u="sng" dirty="0"/>
              <a:t>Features</a:t>
            </a:r>
          </a:p>
          <a:p>
            <a:pPr lvl="1"/>
            <a:r>
              <a:rPr lang="en-US" b="1" dirty="0" smtClean="0"/>
              <a:t>Patented - Centrifugal Action Based</a:t>
            </a:r>
          </a:p>
          <a:p>
            <a:pPr lvl="1"/>
            <a:r>
              <a:rPr lang="en-US" b="1" dirty="0" smtClean="0"/>
              <a:t>NSF-61 Compliant Separator</a:t>
            </a:r>
            <a:endParaRPr lang="en-US" b="1" dirty="0"/>
          </a:p>
          <a:p>
            <a:pPr lvl="1"/>
            <a:r>
              <a:rPr lang="en-US" b="1" dirty="0"/>
              <a:t>No moving </a:t>
            </a:r>
            <a:r>
              <a:rPr lang="en-US" b="1" dirty="0" smtClean="0"/>
              <a:t>parts – Zero maintenance</a:t>
            </a:r>
          </a:p>
          <a:p>
            <a:pPr lvl="1"/>
            <a:r>
              <a:rPr lang="en-US" b="1" dirty="0" smtClean="0"/>
              <a:t>Low and Steady Pressure Loss</a:t>
            </a:r>
          </a:p>
          <a:p>
            <a:pPr lvl="1"/>
            <a:endParaRPr lang="en-US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sz="2600" b="1" u="sng" dirty="0" smtClean="0"/>
              <a:t>Solution</a:t>
            </a:r>
            <a:endParaRPr lang="en-US" sz="2600" b="1" u="sng" dirty="0"/>
          </a:p>
          <a:p>
            <a:pPr lvl="1"/>
            <a:r>
              <a:rPr lang="en-US" dirty="0" smtClean="0"/>
              <a:t>NSF Rated Separators for Municipal applications</a:t>
            </a:r>
          </a:p>
          <a:p>
            <a:pPr lvl="1"/>
            <a:r>
              <a:rPr lang="en-US" dirty="0" smtClean="0"/>
              <a:t>Protect downstream equipment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79812" y="5352500"/>
            <a:ext cx="3019425" cy="861774"/>
          </a:xfrm>
          <a:prstGeom prst="rect">
            <a:avLst/>
          </a:prstGeom>
          <a:noFill/>
          <a:ln>
            <a:solidFill>
              <a:srgbClr val="005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FLOW RANGE</a:t>
            </a:r>
          </a:p>
          <a:p>
            <a:pPr algn="ctr"/>
            <a:r>
              <a:rPr lang="en-US" sz="1600" dirty="0" smtClean="0"/>
              <a:t>4 US </a:t>
            </a:r>
            <a:r>
              <a:rPr lang="en-US" sz="1600" dirty="0"/>
              <a:t>GPM to </a:t>
            </a:r>
            <a:r>
              <a:rPr lang="en-US" sz="1600" dirty="0" smtClean="0"/>
              <a:t>12,750 </a:t>
            </a:r>
            <a:r>
              <a:rPr lang="en-US" sz="1600" dirty="0"/>
              <a:t>US </a:t>
            </a:r>
            <a:r>
              <a:rPr lang="en-US" sz="1600" dirty="0" smtClean="0"/>
              <a:t>GPM</a:t>
            </a:r>
          </a:p>
          <a:p>
            <a:pPr algn="ctr"/>
            <a:r>
              <a:rPr lang="en-US" sz="1600" dirty="0" smtClean="0"/>
              <a:t>1 </a:t>
            </a:r>
            <a:r>
              <a:rPr lang="en-US" sz="1600" dirty="0"/>
              <a:t>m</a:t>
            </a:r>
            <a:r>
              <a:rPr lang="en-US" sz="1600" baseline="30000" dirty="0"/>
              <a:t>3</a:t>
            </a:r>
            <a:r>
              <a:rPr lang="en-US" sz="1600" dirty="0"/>
              <a:t>/</a:t>
            </a:r>
            <a:r>
              <a:rPr lang="en-US" sz="1600" dirty="0" err="1"/>
              <a:t>hr</a:t>
            </a:r>
            <a:r>
              <a:rPr lang="en-US" sz="1600" dirty="0" smtClean="0"/>
              <a:t> to 2,896 m</a:t>
            </a:r>
            <a:r>
              <a:rPr lang="en-US" sz="1600" baseline="30000" dirty="0" smtClean="0"/>
              <a:t>3</a:t>
            </a:r>
            <a:r>
              <a:rPr lang="en-US" sz="1600" dirty="0" smtClean="0"/>
              <a:t>/</a:t>
            </a:r>
            <a:r>
              <a:rPr lang="en-US" sz="1600" dirty="0" err="1" smtClean="0"/>
              <a:t>hr</a:t>
            </a:r>
            <a:endParaRPr lang="en-US" sz="16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6190" y="1685847"/>
            <a:ext cx="3822853" cy="236554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484955" y="4136565"/>
            <a:ext cx="3796919" cy="3694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PWC - Municipal NSF-61 Separators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644379" y="4619089"/>
            <a:ext cx="1746078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6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Well Water Pump Protection Separators - PPS</a:t>
            </a:r>
            <a:endParaRPr lang="en-US" sz="36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96932" y="1048915"/>
            <a:ext cx="8805666" cy="5411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Features:</a:t>
            </a:r>
          </a:p>
          <a:p>
            <a:pPr lvl="1"/>
            <a:r>
              <a:rPr lang="en-US" b="1" dirty="0" smtClean="0"/>
              <a:t>Protect Submersible &amp; Turbine well water pumps from sand damage – Extend Pump Life</a:t>
            </a:r>
          </a:p>
          <a:p>
            <a:pPr lvl="1"/>
            <a:r>
              <a:rPr lang="en-US" b="1" dirty="0" smtClean="0"/>
              <a:t>Reduce downstream equipment maintenance due to sand</a:t>
            </a:r>
          </a:p>
          <a:p>
            <a:pPr lvl="1"/>
            <a:r>
              <a:rPr lang="en-US" dirty="0"/>
              <a:t>Minimizes breakdowns and </a:t>
            </a:r>
            <a:r>
              <a:rPr lang="en-US" dirty="0" smtClean="0"/>
              <a:t>replacements</a:t>
            </a:r>
          </a:p>
          <a:p>
            <a:pPr lvl="1"/>
            <a:r>
              <a:rPr lang="en-US" dirty="0" smtClean="0"/>
              <a:t>Sand is released deeper into the well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/>
              <a:t>Benefits:</a:t>
            </a:r>
          </a:p>
          <a:p>
            <a:pPr lvl="1"/>
            <a:r>
              <a:rPr lang="en-US" dirty="0" smtClean="0"/>
              <a:t>Protect pump impellers from sand abrasion</a:t>
            </a:r>
          </a:p>
          <a:p>
            <a:pPr lvl="1"/>
            <a:r>
              <a:rPr lang="en-US" dirty="0"/>
              <a:t>Controls excessive efficiency loss and energy </a:t>
            </a:r>
            <a:r>
              <a:rPr lang="en-US" dirty="0" smtClean="0"/>
              <a:t>costs</a:t>
            </a:r>
          </a:p>
          <a:p>
            <a:pPr lvl="1"/>
            <a:r>
              <a:rPr lang="en-US" dirty="0"/>
              <a:t>Minimizes breakdowns and </a:t>
            </a:r>
            <a:r>
              <a:rPr lang="en-US" dirty="0" smtClean="0"/>
              <a:t>replacements of pumps or downstream equipment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411133" y="5204978"/>
            <a:ext cx="2058577" cy="923330"/>
          </a:xfrm>
          <a:prstGeom prst="rect">
            <a:avLst/>
          </a:prstGeom>
          <a:ln>
            <a:solidFill>
              <a:srgbClr val="005EB8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b="1" u="sng" dirty="0" smtClean="0"/>
              <a:t>Flow Range</a:t>
            </a:r>
          </a:p>
          <a:p>
            <a:pPr algn="ctr"/>
            <a:r>
              <a:rPr lang="en-US" dirty="0"/>
              <a:t>100 - 3,180 </a:t>
            </a:r>
            <a:r>
              <a:rPr lang="en-US" dirty="0" smtClean="0"/>
              <a:t>US GPM</a:t>
            </a:r>
          </a:p>
          <a:p>
            <a:pPr algn="ctr"/>
            <a:r>
              <a:rPr lang="en-US" dirty="0" smtClean="0"/>
              <a:t>23 </a:t>
            </a:r>
            <a:r>
              <a:rPr lang="en-US" dirty="0"/>
              <a:t>- 723 </a:t>
            </a:r>
            <a:r>
              <a:rPr lang="en-US" dirty="0" smtClean="0"/>
              <a:t>m³/</a:t>
            </a:r>
            <a:r>
              <a:rPr lang="en-US" dirty="0" err="1" smtClean="0"/>
              <a:t>hr</a:t>
            </a:r>
            <a:endParaRPr lang="en-US" dirty="0"/>
          </a:p>
        </p:txBody>
      </p:sp>
      <p:pic>
        <p:nvPicPr>
          <p:cNvPr id="8" name="Picture 2" descr="{tag_name_nolink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6672" y="1224215"/>
            <a:ext cx="2092561" cy="367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900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Hot Cooking Oil Separators &amp; Systems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96933" y="1048915"/>
            <a:ext cx="6440934" cy="536881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b="1" u="sng" dirty="0"/>
              <a:t>Features</a:t>
            </a:r>
          </a:p>
          <a:p>
            <a:pPr lvl="1"/>
            <a:r>
              <a:rPr lang="en-US" b="1" dirty="0" smtClean="0"/>
              <a:t>Patented - Centrifugal Action Separators</a:t>
            </a:r>
          </a:p>
          <a:p>
            <a:pPr lvl="1"/>
            <a:r>
              <a:rPr lang="en-US" b="1" dirty="0" smtClean="0"/>
              <a:t>Engineered to Remove Fines &amp; Crumbs</a:t>
            </a:r>
          </a:p>
          <a:p>
            <a:pPr lvl="1"/>
            <a:r>
              <a:rPr lang="en-US" b="1" dirty="0" smtClean="0"/>
              <a:t>No </a:t>
            </a:r>
            <a:r>
              <a:rPr lang="en-US" b="1" dirty="0"/>
              <a:t>moving </a:t>
            </a:r>
            <a:r>
              <a:rPr lang="en-US" b="1" dirty="0" smtClean="0"/>
              <a:t>parts</a:t>
            </a:r>
          </a:p>
          <a:p>
            <a:pPr lvl="1"/>
            <a:r>
              <a:rPr lang="en-US" b="1" dirty="0" smtClean="0"/>
              <a:t>Low and Steady Pressure Loss</a:t>
            </a:r>
          </a:p>
          <a:p>
            <a:pPr lvl="1"/>
            <a:r>
              <a:rPr lang="en-US" b="1" dirty="0" smtClean="0"/>
              <a:t>System: Turn-key solution with safety features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sz="3000" b="1" u="sng" dirty="0"/>
              <a:t>Options</a:t>
            </a:r>
          </a:p>
          <a:p>
            <a:pPr lvl="1"/>
            <a:r>
              <a:rPr lang="en-US" dirty="0" smtClean="0"/>
              <a:t>Carbon and Stainless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sz="3000" b="1" u="sng" dirty="0"/>
              <a:t>Solution</a:t>
            </a:r>
          </a:p>
          <a:p>
            <a:pPr lvl="1"/>
            <a:r>
              <a:rPr lang="en-US" dirty="0" smtClean="0"/>
              <a:t>Extend run times, Maintain oil quality, Eliminate fines box fires,  and Reduce maintenance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05537" y="4418892"/>
            <a:ext cx="3019425" cy="1985159"/>
          </a:xfrm>
          <a:prstGeom prst="rect">
            <a:avLst/>
          </a:prstGeom>
          <a:noFill/>
          <a:ln>
            <a:solidFill>
              <a:srgbClr val="005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FLOW RANGE</a:t>
            </a:r>
          </a:p>
          <a:p>
            <a:pPr algn="ctr"/>
            <a:r>
              <a:rPr lang="en-US" b="1" dirty="0" smtClean="0"/>
              <a:t>Separators</a:t>
            </a:r>
          </a:p>
          <a:p>
            <a:pPr algn="ctr"/>
            <a:r>
              <a:rPr lang="en-US" sz="1600" dirty="0" smtClean="0"/>
              <a:t>50 US GPM to 6,125 US GPM</a:t>
            </a:r>
          </a:p>
          <a:p>
            <a:pPr algn="ctr"/>
            <a:r>
              <a:rPr lang="en-US" sz="1600" dirty="0" smtClean="0"/>
              <a:t>12 </a:t>
            </a:r>
            <a:r>
              <a:rPr lang="en-US" sz="1600" dirty="0"/>
              <a:t>m</a:t>
            </a:r>
            <a:r>
              <a:rPr lang="en-US" sz="1600" baseline="30000" dirty="0"/>
              <a:t>3</a:t>
            </a:r>
            <a:r>
              <a:rPr lang="en-US" sz="1600" dirty="0"/>
              <a:t>/</a:t>
            </a:r>
            <a:r>
              <a:rPr lang="en-US" sz="1600" dirty="0" err="1"/>
              <a:t>hr</a:t>
            </a:r>
            <a:r>
              <a:rPr lang="en-US" sz="1600" dirty="0"/>
              <a:t> to </a:t>
            </a:r>
            <a:r>
              <a:rPr lang="en-US" sz="1600" dirty="0" smtClean="0"/>
              <a:t>1,390 </a:t>
            </a:r>
            <a:r>
              <a:rPr lang="en-US" sz="1600" dirty="0"/>
              <a:t>m</a:t>
            </a:r>
            <a:r>
              <a:rPr lang="en-US" sz="1600" baseline="30000" dirty="0"/>
              <a:t>3</a:t>
            </a:r>
            <a:r>
              <a:rPr lang="en-US" sz="1600" dirty="0"/>
              <a:t>/</a:t>
            </a:r>
            <a:r>
              <a:rPr lang="en-US" sz="1600" dirty="0" err="1"/>
              <a:t>hr</a:t>
            </a:r>
            <a:r>
              <a:rPr lang="en-US" sz="1600" dirty="0" smtClean="0"/>
              <a:t> </a:t>
            </a:r>
          </a:p>
          <a:p>
            <a:pPr algn="ctr"/>
            <a:endParaRPr lang="en-US" sz="500" b="1" dirty="0"/>
          </a:p>
          <a:p>
            <a:pPr algn="ctr"/>
            <a:r>
              <a:rPr lang="en-US" b="1" dirty="0" err="1" smtClean="0"/>
              <a:t>Frysafe</a:t>
            </a:r>
            <a:r>
              <a:rPr lang="en-US" b="1" dirty="0" smtClean="0"/>
              <a:t> Systems</a:t>
            </a:r>
          </a:p>
          <a:p>
            <a:pPr algn="ctr"/>
            <a:r>
              <a:rPr lang="en-US" sz="1600" dirty="0"/>
              <a:t>75 US GPM to 4,250 US GPM</a:t>
            </a:r>
          </a:p>
          <a:p>
            <a:pPr algn="ctr"/>
            <a:r>
              <a:rPr lang="en-US" sz="1600" dirty="0"/>
              <a:t>17 m3/</a:t>
            </a:r>
            <a:r>
              <a:rPr lang="en-US" sz="1600" dirty="0" err="1"/>
              <a:t>hr</a:t>
            </a:r>
            <a:r>
              <a:rPr lang="en-US" sz="1600" dirty="0"/>
              <a:t> to 965 m3/</a:t>
            </a:r>
            <a:r>
              <a:rPr lang="en-US" sz="1600" dirty="0" err="1"/>
              <a:t>hr</a:t>
            </a:r>
            <a:endParaRPr lang="en-US" sz="16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7063996" y="4198184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170977" y="4198184"/>
            <a:ext cx="707555" cy="14087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868" t="1936" r="30466" b="1"/>
          <a:stretch/>
        </p:blipFill>
        <p:spPr>
          <a:xfrm>
            <a:off x="7120557" y="1241184"/>
            <a:ext cx="854519" cy="228538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355709" y="3706537"/>
            <a:ext cx="2119126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CSX – Hot Cooking Oil Separator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549060" y="3713567"/>
            <a:ext cx="2119126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FrySafe</a:t>
            </a:r>
            <a:r>
              <a:rPr lang="en-US" dirty="0" smtClean="0">
                <a:solidFill>
                  <a:schemeClr val="tx1"/>
                </a:solidFill>
              </a:rPr>
              <a:t> – Hot Cooking Oil System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33" r="12334"/>
          <a:stretch/>
        </p:blipFill>
        <p:spPr>
          <a:xfrm>
            <a:off x="9700871" y="1355298"/>
            <a:ext cx="1613976" cy="217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Open Water Intake Screens – Barrier Filters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96932" y="1048915"/>
            <a:ext cx="7245267" cy="541115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u="sng" dirty="0" smtClean="0"/>
              <a:t>Features:</a:t>
            </a:r>
          </a:p>
          <a:p>
            <a:pPr lvl="1"/>
            <a:r>
              <a:rPr lang="en-US" b="1" dirty="0" smtClean="0"/>
              <a:t>Protect Pumps from floating debris in open water intakes</a:t>
            </a:r>
          </a:p>
          <a:p>
            <a:pPr lvl="1"/>
            <a:r>
              <a:rPr lang="en-US" b="1" dirty="0" smtClean="0"/>
              <a:t>Backwash spray nozzles keep screen clear of debris</a:t>
            </a:r>
          </a:p>
          <a:p>
            <a:pPr lvl="1"/>
            <a:r>
              <a:rPr lang="en-US" b="1" dirty="0" smtClean="0"/>
              <a:t>All stainless (304) body and screen (316)</a:t>
            </a:r>
          </a:p>
          <a:p>
            <a:pPr lvl="1"/>
            <a:r>
              <a:rPr lang="en-US" dirty="0" smtClean="0"/>
              <a:t>Mesh Options: 10 mesh and 30 mesh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/>
              <a:t>Options:</a:t>
            </a:r>
          </a:p>
          <a:p>
            <a:pPr lvl="1"/>
            <a:r>
              <a:rPr lang="en-US" dirty="0" smtClean="0"/>
              <a:t>Phosphorous Bronze screen option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b="1" u="sng" dirty="0"/>
              <a:t>Benefits:</a:t>
            </a:r>
          </a:p>
          <a:p>
            <a:pPr lvl="1"/>
            <a:r>
              <a:rPr lang="en-US" dirty="0" smtClean="0"/>
              <a:t>Protect Pump from open water floating debris</a:t>
            </a:r>
          </a:p>
          <a:p>
            <a:pPr lvl="1"/>
            <a:r>
              <a:rPr lang="en-US" dirty="0" smtClean="0"/>
              <a:t>Automatic screen cleaning for reduced maintenance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11210" y="5079927"/>
            <a:ext cx="2102820" cy="923330"/>
          </a:xfrm>
          <a:prstGeom prst="rect">
            <a:avLst/>
          </a:prstGeom>
          <a:ln>
            <a:solidFill>
              <a:srgbClr val="005EB8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b="1" u="sng" dirty="0" smtClean="0"/>
              <a:t>Flow Range</a:t>
            </a:r>
          </a:p>
          <a:p>
            <a:pPr algn="ctr"/>
            <a:r>
              <a:rPr lang="en-US" dirty="0" smtClean="0"/>
              <a:t>Up to 2,700 US GPM</a:t>
            </a:r>
          </a:p>
          <a:p>
            <a:pPr algn="ctr"/>
            <a:r>
              <a:rPr lang="en-US" dirty="0" smtClean="0"/>
              <a:t>Up to 613 </a:t>
            </a:r>
            <a:r>
              <a:rPr lang="en-US" dirty="0"/>
              <a:t>m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n-US" dirty="0" err="1"/>
              <a:t>hr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3153" y="1644911"/>
            <a:ext cx="2446322" cy="244632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9003191" y="4814409"/>
            <a:ext cx="771699" cy="0"/>
          </a:xfrm>
          <a:prstGeom prst="line">
            <a:avLst/>
          </a:prstGeom>
          <a:ln>
            <a:solidFill>
              <a:srgbClr val="058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294904" y="4322762"/>
            <a:ext cx="2119126" cy="23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ISF – OPEN WATER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INTAKE SCREENS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105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Self-Cleaning Screen Filters – Barrier Filters</a:t>
            </a:r>
            <a:endParaRPr lang="en-US" dirty="0"/>
          </a:p>
        </p:txBody>
      </p:sp>
      <p:pic>
        <p:nvPicPr>
          <p:cNvPr id="5" name="Picture 4" descr="https://lakos.worldsecuresystems.com/images/Screen-Filters-Famil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9010" y="2076991"/>
            <a:ext cx="5635134" cy="224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215786" y="992354"/>
            <a:ext cx="7245267" cy="593634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u="sng" dirty="0"/>
              <a:t>Features:</a:t>
            </a:r>
          </a:p>
          <a:p>
            <a:pPr marL="395288" lvl="1"/>
            <a:r>
              <a:rPr lang="en-US" b="1" dirty="0" smtClean="0"/>
              <a:t>Self-cleaning Barrier Filters with minimal backwash water waste</a:t>
            </a:r>
          </a:p>
          <a:p>
            <a:pPr marL="395288" lvl="1"/>
            <a:r>
              <a:rPr lang="en-US" b="1" dirty="0" smtClean="0"/>
              <a:t>Minimal pressure loss</a:t>
            </a:r>
          </a:p>
          <a:p>
            <a:pPr marL="395288" lvl="1"/>
            <a:r>
              <a:rPr lang="en-US" b="1" dirty="0" smtClean="0"/>
              <a:t>All stainless (304) body and screen (316)</a:t>
            </a:r>
          </a:p>
          <a:p>
            <a:pPr marL="395288" lvl="1"/>
            <a:r>
              <a:rPr lang="en-US" dirty="0" smtClean="0"/>
              <a:t>Screen micron options: 5um to 500um</a:t>
            </a:r>
          </a:p>
          <a:p>
            <a:pPr marL="395288" lvl="1"/>
            <a:r>
              <a:rPr lang="en-US" dirty="0" smtClean="0"/>
              <a:t>Maximum particle count: 100ppm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b="1" u="sng" dirty="0"/>
              <a:t>Options:</a:t>
            </a:r>
          </a:p>
          <a:p>
            <a:pPr marL="395288" lvl="1"/>
            <a:r>
              <a:rPr lang="en-US" dirty="0" smtClean="0"/>
              <a:t>Sintered vs wedge wire screens</a:t>
            </a:r>
          </a:p>
          <a:p>
            <a:pPr marL="395288" lvl="1"/>
            <a:r>
              <a:rPr lang="en-US" dirty="0" smtClean="0"/>
              <a:t>Hydraulic or Electric valve options</a:t>
            </a:r>
          </a:p>
          <a:p>
            <a:pPr marL="395288" lvl="1"/>
            <a:r>
              <a:rPr lang="en-US" dirty="0" smtClean="0"/>
              <a:t>Dual screen – Coarse + fine screen</a:t>
            </a:r>
          </a:p>
          <a:p>
            <a:pPr lvl="1"/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u="sng" dirty="0"/>
              <a:t>Benefits:</a:t>
            </a:r>
          </a:p>
          <a:p>
            <a:pPr marL="395288" lvl="1"/>
            <a:r>
              <a:rPr lang="en-US" dirty="0" smtClean="0"/>
              <a:t>Remove Floating Debris from cooling water</a:t>
            </a:r>
          </a:p>
          <a:p>
            <a:pPr marL="395288" lvl="1"/>
            <a:r>
              <a:rPr lang="en-US" dirty="0" smtClean="0"/>
              <a:t>Benefits of Barrier filters with no sand or bags to replace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444164" y="4486275"/>
            <a:ext cx="2888291" cy="923330"/>
          </a:xfrm>
          <a:prstGeom prst="rect">
            <a:avLst/>
          </a:prstGeom>
          <a:ln>
            <a:solidFill>
              <a:srgbClr val="005EB8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b="1" u="sng" dirty="0" smtClean="0"/>
              <a:t>Flow Range</a:t>
            </a:r>
          </a:p>
          <a:p>
            <a:pPr algn="ctr"/>
            <a:r>
              <a:rPr lang="en-US" dirty="0" smtClean="0"/>
              <a:t>15 </a:t>
            </a:r>
            <a:r>
              <a:rPr lang="en-US" dirty="0"/>
              <a:t>US GPM to </a:t>
            </a:r>
            <a:r>
              <a:rPr lang="en-US" dirty="0" smtClean="0"/>
              <a:t>7,350 </a:t>
            </a:r>
            <a:r>
              <a:rPr lang="en-US" dirty="0"/>
              <a:t>US </a:t>
            </a:r>
            <a:r>
              <a:rPr lang="en-US" dirty="0" smtClean="0"/>
              <a:t>GPM</a:t>
            </a:r>
          </a:p>
          <a:p>
            <a:pPr algn="ctr"/>
            <a:r>
              <a:rPr lang="en-US" dirty="0" smtClean="0"/>
              <a:t>3.4 </a:t>
            </a:r>
            <a:r>
              <a:rPr lang="en-US" dirty="0"/>
              <a:t>m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n-US" dirty="0" err="1"/>
              <a:t>hr</a:t>
            </a:r>
            <a:r>
              <a:rPr lang="en-US" dirty="0" smtClean="0"/>
              <a:t> to 1,669 </a:t>
            </a:r>
            <a:r>
              <a:rPr lang="en-US" dirty="0"/>
              <a:t>m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n-US" dirty="0" err="1"/>
              <a:t>hr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485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33600" y="1600200"/>
            <a:ext cx="7970838" cy="3074988"/>
          </a:xfrm>
          <a:prstGeom prst="rect">
            <a:avLst/>
          </a:prstGeom>
          <a:noFill/>
        </p:spPr>
      </p:pic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524000" y="5029201"/>
            <a:ext cx="9067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</a:rPr>
              <a:t>1. Water flows through the coarse screen, which traps large particles</a:t>
            </a:r>
          </a:p>
          <a:p>
            <a:pPr eaLnBrk="1" hangingPunct="1"/>
            <a:r>
              <a:rPr lang="en-US" altLang="en-US" b="1" dirty="0">
                <a:latin typeface="+mn-lt"/>
              </a:rPr>
              <a:t>2. Then through the micron-rated fine screen where suspended particles are trapped</a:t>
            </a:r>
            <a:endParaRPr lang="en-US" altLang="en-US" sz="22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200" y="2907268"/>
            <a:ext cx="3048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8800" y="2667000"/>
            <a:ext cx="3048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8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Self-Cleaning Screen Filters: Filter Mode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66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33600" y="1600200"/>
            <a:ext cx="7970838" cy="3074988"/>
          </a:xfrm>
          <a:prstGeom prst="rect">
            <a:avLst/>
          </a:prstGeom>
          <a:noFill/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819400" y="4953001"/>
            <a:ext cx="6629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latin typeface="+mn-lt"/>
              </a:rPr>
              <a:t>Particles build on the inside of the screen until 7 PSI is reached on the differential pressure gauge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0" y="4953000"/>
            <a:ext cx="6858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8763000" y="2895600"/>
            <a:ext cx="609600" cy="2057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Self-Cleaning Screen Filters: Dirt Build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65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33600" y="1219201"/>
            <a:ext cx="7970838" cy="3743325"/>
          </a:xfrm>
          <a:prstGeom prst="rect">
            <a:avLst/>
          </a:prstGeom>
          <a:noFill/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038919" y="5104925"/>
            <a:ext cx="10542501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200" b="1" dirty="0">
                <a:latin typeface="+mn-lt"/>
              </a:rPr>
              <a:t>1. The flush valve opens, creating a low pressure path for the  suction nozzles to vacuum </a:t>
            </a:r>
          </a:p>
          <a:p>
            <a:pPr eaLnBrk="1" hangingPunct="1"/>
            <a:r>
              <a:rPr lang="en-US" altLang="en-US" sz="2200" b="1" dirty="0">
                <a:latin typeface="+mn-lt"/>
              </a:rPr>
              <a:t>the debris from the </a:t>
            </a:r>
            <a:r>
              <a:rPr lang="en-US" altLang="en-US" sz="2200" b="1" dirty="0" smtClean="0">
                <a:latin typeface="+mn-lt"/>
              </a:rPr>
              <a:t>screen</a:t>
            </a:r>
          </a:p>
          <a:p>
            <a:pPr eaLnBrk="1" hangingPunct="1"/>
            <a:endParaRPr lang="en-US" altLang="en-US" sz="2200" b="1" dirty="0">
              <a:latin typeface="+mn-lt"/>
            </a:endParaRPr>
          </a:p>
          <a:p>
            <a:pPr eaLnBrk="1" hangingPunct="1"/>
            <a:r>
              <a:rPr lang="en-US" altLang="en-US" sz="2200" b="1" dirty="0">
                <a:latin typeface="+mn-lt"/>
              </a:rPr>
              <a:t>2. Suction nozzles are moved with an electric motor or a hydraulic cylinder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62600" y="3200400"/>
            <a:ext cx="3048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3400" y="1463686"/>
            <a:ext cx="3048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Self-Cleaning Screen Filters: Suction Cleaning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2789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09800" y="1447800"/>
            <a:ext cx="7970838" cy="3074988"/>
          </a:xfrm>
          <a:prstGeom prst="rect">
            <a:avLst/>
          </a:prstGeom>
          <a:noFill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00200" y="4953001"/>
            <a:ext cx="9772095" cy="144655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/>
              <a:t>Cleaning cycles continue until differential pressure drops </a:t>
            </a:r>
            <a:r>
              <a:rPr lang="en-US" altLang="en-US" sz="2200" b="1" dirty="0" smtClean="0"/>
              <a:t>below </a:t>
            </a:r>
            <a:r>
              <a:rPr lang="en-US" altLang="en-US" sz="2200" b="1" dirty="0"/>
              <a:t>1 PSI. The filter continues normal operation uninterrupted.</a:t>
            </a:r>
          </a:p>
          <a:p>
            <a:pPr algn="ctr" eaLnBrk="1" hangingPunct="1"/>
            <a:endParaRPr lang="en-US" altLang="en-US" sz="2200" b="1" dirty="0"/>
          </a:p>
          <a:p>
            <a:pPr algn="ctr" eaLnBrk="1" hangingPunct="1"/>
            <a:r>
              <a:rPr lang="en-US" altLang="en-US" sz="2200" b="1" dirty="0"/>
              <a:t>Cleaning cycle is adjusted by programmable timer</a:t>
            </a:r>
          </a:p>
        </p:txBody>
      </p:sp>
      <p:sp>
        <p:nvSpPr>
          <p:cNvPr id="7" name="Title 9"/>
          <p:cNvSpPr txBox="1">
            <a:spLocks/>
          </p:cNvSpPr>
          <p:nvPr/>
        </p:nvSpPr>
        <p:spPr>
          <a:xfrm>
            <a:off x="0" y="0"/>
            <a:ext cx="9215250" cy="795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Self-Cleaning Screen Filters: Clean </a:t>
            </a:r>
            <a:r>
              <a:rPr lang="en-US" dirty="0" smtClean="0"/>
              <a:t>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41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8730" y="1654018"/>
            <a:ext cx="69723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Confirm </a:t>
            </a:r>
            <a:r>
              <a:rPr lang="en-US" sz="3200" dirty="0"/>
              <a:t>what materials we are trying to remove (sink/float or both)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If </a:t>
            </a:r>
            <a:r>
              <a:rPr lang="en-US" sz="3200" dirty="0"/>
              <a:t>there is doubt about what to use, contact factory or regional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We </a:t>
            </a:r>
            <a:r>
              <a:rPr lang="en-US" sz="3200" dirty="0"/>
              <a:t>can we use multiple products to resolve their issues</a:t>
            </a:r>
          </a:p>
          <a:p>
            <a:endParaRPr lang="en-US" sz="32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1852" y="1209088"/>
            <a:ext cx="3726934" cy="4969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40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Separators – How it Works</a:t>
            </a:r>
            <a:endParaRPr lang="en-US" dirty="0"/>
          </a:p>
        </p:txBody>
      </p:sp>
      <p:pic>
        <p:nvPicPr>
          <p:cNvPr id="2" name="I36AR7xKmk4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74725" y="914400"/>
            <a:ext cx="10293350" cy="579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6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802</Words>
  <Application>Microsoft Office PowerPoint</Application>
  <PresentationFormat>Widescreen</PresentationFormat>
  <Paragraphs>173</Paragraphs>
  <Slides>16</Slides>
  <Notes>0</Notes>
  <HiddenSlides>1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LAKOS Products &amp; Solutions</vt:lpstr>
      <vt:lpstr>Products</vt:lpstr>
      <vt:lpstr>Products</vt:lpstr>
      <vt:lpstr>Separators – Standard &amp; High Efficiency</vt:lpstr>
      <vt:lpstr>Separators – Solids Handling Solution</vt:lpstr>
      <vt:lpstr>Separators – Municipal Separator</vt:lpstr>
      <vt:lpstr>Well Water Pump Protection Separators - PPS</vt:lpstr>
      <vt:lpstr>Hot Cooking Oil Separators &amp; Systems</vt:lpstr>
      <vt:lpstr>Open Water Intake Screens – Barrier Filters</vt:lpstr>
      <vt:lpstr>Self-Cleaning Screen Filters – Barrier Filters</vt:lpstr>
      <vt:lpstr>Self-Cleaning Screen Filters: Filter Mode</vt:lpstr>
      <vt:lpstr>Self-Cleaning Screen Filters: Dirt Build Up</vt:lpstr>
      <vt:lpstr>Self-Cleaning Screen Filters: Suction Cleaning</vt:lpstr>
      <vt:lpstr>Self-Cleaning Screen Filters: Clean Again</vt:lpstr>
      <vt:lpstr>Key Takeaways</vt:lpstr>
      <vt:lpstr>Separators – How it Works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Prashant Joshi</dc:creator>
  <cp:lastModifiedBy>Prashant Joshi</cp:lastModifiedBy>
  <cp:revision>50</cp:revision>
  <dcterms:created xsi:type="dcterms:W3CDTF">2018-10-08T18:52:20Z</dcterms:created>
  <dcterms:modified xsi:type="dcterms:W3CDTF">2019-03-28T16:57:19Z</dcterms:modified>
</cp:coreProperties>
</file>